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g" ContentType="image/jpg"/>
  <Default Extension="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4" Type="http://schemas.openxmlformats.org/package/2006/relationships/metadata/thumbnail" Target="docProps/thumbnail.jpeg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660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12192000" cy="6858000"/>
  <p:notesSz cx="6857895" cy="9143861"/>
  <p:kinsoku lang="zh-CN" invalStChars="!%),.:;?]}¨·ˇˉ་―‖’”…‰∶、。〃々〉》」』】〕〗！＂＇％），．：；？］｀｜｝～￠" invalEndChars="([{·‘“〈《「『【〔〖（．［｛￡￥"/>
  <p:defaultTextStyle>
    <a:defPPr>
      <a:defRPr lang="zh-CN"/>
    </a:defPPr>
    <a:lvl1pPr marL="0" indent="0" algn="l" defTabSz="914400" eaLnBrk="1" fontAlgn="auto" latinLnBrk="0" hangingPunct="1">
      <a:buNone/>
      <a:defRPr sz="1800" kern="1200">
        <a:solidFill>
          <a:schemeClr val="tx1"/>
        </a:solidFill>
        <a:latin typeface="Droid Sans" pitchFamily="0" charset="0"/>
        <a:ea typeface="Droid Sans" pitchFamily="0" charset="0"/>
        <a:cs typeface="Droid Sans" pitchFamily="0" charset="0"/>
      </a:defRPr>
    </a:lvl1pPr>
    <a:lvl2pPr marL="457200" indent="0" algn="l" defTabSz="914400" eaLnBrk="1" fontAlgn="auto" latinLnBrk="0" hangingPunct="1">
      <a:buNone/>
      <a:defRPr sz="1800" kern="1200">
        <a:solidFill>
          <a:schemeClr val="tx1"/>
        </a:solidFill>
        <a:latin typeface="Droid Sans" pitchFamily="0" charset="0"/>
        <a:ea typeface="Droid Sans" pitchFamily="0" charset="0"/>
        <a:cs typeface="Droid Sans" pitchFamily="0" charset="0"/>
      </a:defRPr>
    </a:lvl2pPr>
    <a:lvl3pPr marL="914400" indent="0" algn="l" defTabSz="914400" eaLnBrk="1" fontAlgn="auto" latinLnBrk="0" hangingPunct="1">
      <a:buNone/>
      <a:defRPr sz="1800" kern="1200">
        <a:solidFill>
          <a:schemeClr val="tx1"/>
        </a:solidFill>
        <a:latin typeface="Droid Sans" pitchFamily="0" charset="0"/>
        <a:ea typeface="Droid Sans" pitchFamily="0" charset="0"/>
        <a:cs typeface="Droid Sans" pitchFamily="0" charset="0"/>
      </a:defRPr>
    </a:lvl3pPr>
    <a:lvl4pPr marL="1371600" indent="0" algn="l" defTabSz="914400" eaLnBrk="1" fontAlgn="auto" latinLnBrk="0" hangingPunct="1">
      <a:buNone/>
      <a:defRPr sz="1800" kern="1200">
        <a:solidFill>
          <a:schemeClr val="tx1"/>
        </a:solidFill>
        <a:latin typeface="Droid Sans" pitchFamily="0" charset="0"/>
        <a:ea typeface="Droid Sans" pitchFamily="0" charset="0"/>
        <a:cs typeface="Droid Sans" pitchFamily="0" charset="0"/>
      </a:defRPr>
    </a:lvl4pPr>
    <a:lvl5pPr marL="1828800" indent="0" algn="l" defTabSz="914400" eaLnBrk="1" fontAlgn="auto" latinLnBrk="0" hangingPunct="1">
      <a:buNone/>
      <a:defRPr sz="1800" kern="1200">
        <a:solidFill>
          <a:schemeClr val="tx1"/>
        </a:solidFill>
        <a:latin typeface="Droid Sans" pitchFamily="0" charset="0"/>
        <a:ea typeface="Droid Sans" pitchFamily="0" charset="0"/>
        <a:cs typeface="Droid Sans" pitchFamily="0" charset="0"/>
      </a:defRPr>
    </a:lvl5pPr>
    <a:lvl6pPr marL="2286000" indent="0" algn="l" defTabSz="914400" eaLnBrk="1" fontAlgn="auto" latinLnBrk="0" hangingPunct="1">
      <a:buNone/>
      <a:defRPr sz="1800" kern="1200">
        <a:solidFill>
          <a:schemeClr val="tx1"/>
        </a:solidFill>
        <a:latin typeface="Droid Sans" pitchFamily="0" charset="0"/>
        <a:ea typeface="Droid Sans" pitchFamily="0" charset="0"/>
        <a:cs typeface="Droid Sans" pitchFamily="0" charset="0"/>
      </a:defRPr>
    </a:lvl6pPr>
    <a:lvl7pPr marL="2743200" indent="0" algn="l" defTabSz="914400" eaLnBrk="1" fontAlgn="auto" latinLnBrk="0" hangingPunct="1">
      <a:buNone/>
      <a:defRPr sz="1800" kern="1200">
        <a:solidFill>
          <a:schemeClr val="tx1"/>
        </a:solidFill>
        <a:latin typeface="Droid Sans" pitchFamily="0" charset="0"/>
        <a:ea typeface="Droid Sans" pitchFamily="0" charset="0"/>
        <a:cs typeface="Droid Sans" pitchFamily="0" charset="0"/>
      </a:defRPr>
    </a:lvl7pPr>
    <a:lvl8pPr marL="3200400" indent="0" algn="l" defTabSz="914400" eaLnBrk="1" fontAlgn="auto" latinLnBrk="0" hangingPunct="1">
      <a:buNone/>
      <a:defRPr sz="1800" kern="1200">
        <a:solidFill>
          <a:schemeClr val="tx1"/>
        </a:solidFill>
        <a:latin typeface="Droid Sans" pitchFamily="0" charset="0"/>
        <a:ea typeface="Droid Sans" pitchFamily="0" charset="0"/>
        <a:cs typeface="Droid Sans" pitchFamily="0" charset="0"/>
      </a:defRPr>
    </a:lvl8pPr>
    <a:lvl9pPr marL="3200400" indent="0" algn="l" defTabSz="914400" eaLnBrk="1" fontAlgn="auto" latinLnBrk="0" hangingPunct="1">
      <a:buNone/>
      <a:defRPr sz="1800" kern="1200">
        <a:solidFill>
          <a:schemeClr val="tx1"/>
        </a:solidFill>
        <a:latin typeface="Droid Sans" pitchFamily="0" charset="0"/>
        <a:ea typeface="Droid Sans" pitchFamily="0" charset="0"/>
        <a:cs typeface="Droid Sans" pitchFamily="0" charset="0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showPr showNarration="1"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</p:extLst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>
    <p:restoredLeft sz="15620" autoAdjust="0"/>
    <p:restoredTop sz="94660" autoAdjust="0"/>
  </p:normalViewPr>
  <p:slideViewPr>
    <p:cSldViewPr snapToGrid="0" snapToObjects="1">
      <p:cViewPr varScale="1">
        <p:scale>
          <a:sx n="184" d="100"/>
          <a:sy n="184" d="100"/>
        </p:scale>
        <p:origin x="0" y="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/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57" d="100"/>
          <a:sy n="57" d="100"/>
        </p:scale>
        <p:origin x="0" y="0"/>
      </p:cViewPr>
      <p:guideLst/>
    </p:cSldViewPr>
  </p:notesViewPr>
  <p:gridSpacing cx="72009" cy="72009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Text box"/>
          <p:cNvSpPr>
            <a:spLocks noGrp="1"/>
          </p:cNvSpPr>
          <p:nvPr>
            <p:ph type="subTitle" idx="1"/>
          </p:nvPr>
        </p:nvSpPr>
        <p:spPr>
          <a:xfrm>
            <a:off x="1828800" y="3886199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Text box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Text box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Text box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t/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3373186"/>
      </p:ext>
    </p:extLst>
  </p:cSld>
  <p:clrMapOvr>
    <a:masterClrMapping/>
  </p:clrMapOvr>
</p:sldLayout>
</file>

<file path=ppt/slideLayouts/slideLayout2.xml><?xml version="1.0" encoding="utf-8"?>
<p:sldLayout xmlns:p="http://schemas.openxmlformats.org/presentationml/2006/main" xmlns:a="http://schemas.openxmlformats.org/drawingml/2006/main" xmlns:r="http://schemas.openxmlformats.org/officeDocument/2006/relationships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Text box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Text box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Text box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Text box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t/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3709949"/>
      </p:ext>
    </p:extLst>
  </p:cSld>
  <p:clrMapOvr>
    <a:masterClrMapping/>
  </p:clrMapOvr>
</p:sldLayout>
</file>

<file path=ppt/slideLayouts/slideLayout3.xml><?xml version="1.0" encoding="utf-8"?>
<p:sldLayout xmlns:p="http://schemas.openxmlformats.org/presentationml/2006/main" xmlns:a="http://schemas.openxmlformats.org/drawingml/2006/main" xmlns:r="http://schemas.openxmlformats.org/officeDocument/2006/relationships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Text box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Text box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Text box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Text box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t/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6246063"/>
      </p:ext>
    </p:extLst>
  </p:cSld>
  <p:clrMapOvr>
    <a:masterClrMapping/>
  </p:clrMapOvr>
</p:sldLayout>
</file>

<file path=ppt/slideLayouts/slideLayout4.xml><?xml version="1.0" encoding="utf-8"?>
<p:sldLayout xmlns:p="http://schemas.openxmlformats.org/presentationml/2006/main" xmlns:a="http://schemas.openxmlformats.org/drawingml/2006/main" xmlns:r="http://schemas.openxmlformats.org/officeDocument/2006/relationships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Text box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Text box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Text box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Text box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Text box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t/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0104870"/>
      </p:ext>
    </p:extLst>
  </p:cSld>
  <p:clrMapOvr>
    <a:masterClrMapping/>
  </p:clrMapOvr>
</p:sldLayout>
</file>

<file path=ppt/slideLayouts/slideLayout5.xml><?xml version="1.0" encoding="utf-8"?>
<p:sldLayout xmlns:p="http://schemas.openxmlformats.org/presentationml/2006/main" xmlns:a="http://schemas.openxmlformats.org/drawingml/2006/main" xmlns:r="http://schemas.openxmlformats.org/officeDocument/2006/relationships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Text box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Text box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Text box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Text box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Text box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Text box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Text box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t/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0182356"/>
      </p:ext>
    </p:extLst>
  </p:cSld>
  <p:clrMapOvr>
    <a:masterClrMapping/>
  </p:clrMapOvr>
</p:sldLayout>
</file>

<file path=ppt/slideLayouts/slideLayout6.xml><?xml version="1.0" encoding="utf-8"?>
<p:sldLayout xmlns:p="http://schemas.openxmlformats.org/presentationml/2006/main" xmlns:a="http://schemas.openxmlformats.org/drawingml/2006/main" xmlns:r="http://schemas.openxmlformats.org/officeDocument/2006/relationships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Text box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Text box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Text box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t/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4845496"/>
      </p:ext>
    </p:extLst>
  </p:cSld>
  <p:clrMapOvr>
    <a:masterClrMapping/>
  </p:clrMapOvr>
</p:sldLayout>
</file>

<file path=ppt/slideLayouts/slideLayout7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Text box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Text box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t/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5837036"/>
      </p:ext>
    </p:extLst>
  </p:cSld>
  <p:clrMapOvr>
    <a:masterClrMapping/>
  </p:clrMapOvr>
</p:sldLayout>
</file>

<file path=ppt/slideLayouts/slideLayout8.xml><?xml version="1.0" encoding="utf-8"?>
<p:sldLayout xmlns:p="http://schemas.openxmlformats.org/presentationml/2006/main" xmlns:a="http://schemas.openxmlformats.org/drawingml/2006/main" xmlns:r="http://schemas.openxmlformats.org/officeDocument/2006/relationships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Text box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Text box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Text box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Text box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Text box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t/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5132945"/>
      </p:ext>
    </p:extLst>
  </p:cSld>
  <p:clrMapOvr>
    <a:masterClrMapping/>
  </p:clrMapOvr>
</p:sldLayout>
</file>

<file path=ppt/slideLayouts/slideLayout9.xml><?xml version="1.0" encoding="utf-8"?>
<p:sldLayout xmlns:p="http://schemas.openxmlformats.org/presentationml/2006/main" xmlns:a="http://schemas.openxmlformats.org/drawingml/2006/main" xmlns:r="http://schemas.openxmlformats.org/officeDocument/2006/relationships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Text box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box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Text box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Text box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Text box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t/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5561195"/>
      </p:ext>
    </p:extLst>
  </p:cSld>
  <p:clrMapOvr>
    <a:masterClrMapping/>
  </p:clrMapOvr>
</p:sldLayout>
</file>

<file path=ppt/slideLayouts/slideLayout10.xml><?xml version="1.0" encoding="utf-8"?>
<p:sldLayout xmlns:p="http://schemas.openxmlformats.org/presentationml/2006/main" xmlns:a="http://schemas.openxmlformats.org/drawingml/2006/main" xmlns:r="http://schemas.openxmlformats.org/officeDocument/2006/relationships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Text box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Text box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Text box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Text box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t/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0299643"/>
      </p:ext>
    </p:extLst>
  </p:cSld>
  <p:clrMapOvr>
    <a:masterClrMapping/>
  </p:clrMapOvr>
</p:sldLayout>
</file>

<file path=ppt/slideLayouts/slideLayout11.xml><?xml version="1.0" encoding="utf-8"?>
<p:sldLayout xmlns:p="http://schemas.openxmlformats.org/presentationml/2006/main" xmlns:a="http://schemas.openxmlformats.org/drawingml/2006/main" xmlns:r="http://schemas.openxmlformats.org/officeDocument/2006/relationships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Text box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Text box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14870-5082-4025-BC8A-5E070B8EB77D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Text box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Text box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0D155-3BB6-43CF-9AC4-BC63A66E74A9}" type="slidenum">
              <a:rPr lang="zh-CN" altLang="en-US" smtClean="0"/>
              <a:t/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3643465"/>
      </p:ext>
    </p:extLst>
  </p:cSld>
  <p:clrMapOvr>
    <a:masterClrMapping/>
  </p:clrMapOvr>
</p:sldLayout>
</file>

<file path=ppt/slideLayouts/slideLayout12.xml><?xml version="1.0" encoding="utf-8"?>
<p:sldLayout xmlns:p="http://schemas.openxmlformats.org/presentationml/2006/main" xmlns:a="http://schemas.openxmlformats.org/drawingml/2006/main" xmlns:r="http://schemas.openxmlformats.org/officeDocument/2006/relationships" showMasterSp="0" preserve="1">
  <p:cSld name="自定义版式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"/>
          <p:cNvSpPr>
            <a:spLocks noGrp="1"/>
          </p:cNvSpPr>
          <p:nvPr>
            <p:ph type="dt" idx="10"/>
          </p:nvPr>
        </p:nvSpPr>
        <p:spPr>
          <a:xfrm rot="0">
            <a:off x="457200" y="6356349"/>
            <a:ext cx="2133600" cy="365125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/>
          </a:bodyPr>
          <a:lstStyle/>
          <a:p>
            <a:pPr algn="l"/>
            <a:r>
              <a:rPr lang="en-US" altLang="zh-CN" sz="1200">
                <a:solidFill>
                  <a:srgbClr val="898989"/>
                </a:solidFill>
                <a:latin typeface="Calibri" pitchFamily="0" charset="0"/>
                <a:ea typeface="宋体" pitchFamily="0" charset="0"/>
                <a:cs typeface="Calibri" pitchFamily="0" charset="0"/>
              </a:rPr>
              <a:t>Date/Time</a:t>
            </a:r>
            <a:endParaRPr lang="zh-CN" altLang="en-US" sz="1200">
              <a:solidFill>
                <a:srgbClr val="898989"/>
              </a:solidFill>
              <a:latin typeface="Calibri" pitchFamily="0" charset="0"/>
              <a:ea typeface="宋体" pitchFamily="0" charset="0"/>
              <a:cs typeface="Calibri" pitchFamily="0" charset="0"/>
            </a:endParaRPr>
          </a:p>
        </p:txBody>
      </p:sp>
      <p:sp>
        <p:nvSpPr>
          <p:cNvPr id="8" name="Text box"/>
          <p:cNvSpPr>
            <a:spLocks noGrp="1"/>
          </p:cNvSpPr>
          <p:nvPr>
            <p:ph type="ftr" idx="11"/>
          </p:nvPr>
        </p:nvSpPr>
        <p:spPr>
          <a:xfrm rot="0">
            <a:off x="3124200" y="6356349"/>
            <a:ext cx="2895600" cy="365125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/>
          </a:bodyPr>
          <a:lstStyle/>
          <a:p>
            <a:pPr algn="ctr"/>
            <a:endParaRPr lang="zh-CN" altLang="en-US" sz="1200">
              <a:solidFill>
                <a:srgbClr val="898989"/>
              </a:solidFill>
              <a:latin typeface="Calibri" pitchFamily="0" charset="0"/>
              <a:ea typeface="宋体" pitchFamily="0" charset="0"/>
              <a:cs typeface="Calibri" pitchFamily="0" charset="0"/>
            </a:endParaRPr>
          </a:p>
        </p:txBody>
      </p:sp>
      <p:sp>
        <p:nvSpPr>
          <p:cNvPr id="9" name="Text box"/>
          <p:cNvSpPr>
            <a:spLocks noGrp="1"/>
          </p:cNvSpPr>
          <p:nvPr>
            <p:ph type="sldNum" idx="12"/>
          </p:nvPr>
        </p:nvSpPr>
        <p:spPr>
          <a:xfrm rot="0">
            <a:off x="6553200" y="6356349"/>
            <a:ext cx="2133600" cy="365125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200" b="0" i="0" u="none" strike="noStrike" kern="1200" cap="none" spc="0" baseline="0">
                <a:solidFill>
                  <a:srgbClr val="898989"/>
                </a:solidFill>
                <a:latin typeface="Calibri" pitchFamily="0" charset="0"/>
                <a:ea typeface="宋体" pitchFamily="0" charset="0"/>
                <a:cs typeface="Calibri" pitchFamily="0" charset="0"/>
              </a:rPr>
              <a:t>&lt;#&gt;</a:t>
            </a:fld>
            <a:endParaRPr lang="zh-CN" altLang="en-US" sz="1200">
              <a:solidFill>
                <a:srgbClr val="898989"/>
              </a:solidFill>
              <a:latin typeface="Calibri" pitchFamily="0" charset="0"/>
              <a:ea typeface="宋体" pitchFamily="0" charset="0"/>
              <a:cs typeface="Calibri" pitchFamily="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2733463"/>
      </p:ext>
    </p:extLst>
  </p:cSld>
  <p:clrMapOvr>
    <a:masterClrMapping/>
  </p:clrMapOvr>
  <p:hf sldNum="0"/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"/>
          <p:cNvSpPr>
            <a:spLocks noGrp="1"/>
          </p:cNvSpPr>
          <p:nvPr>
            <p:ph type="title"/>
          </p:nvPr>
        </p:nvSpPr>
        <p:spPr>
          <a:xfrm rot="0">
            <a:off x="457200" y="274638"/>
            <a:ext cx="8229600" cy="1143000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/>
          </a:bodyPr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Text box"/>
          <p:cNvSpPr>
            <a:spLocks noGrp="1"/>
          </p:cNvSpPr>
          <p:nvPr>
            <p:ph type="body" idx="1"/>
          </p:nvPr>
        </p:nvSpPr>
        <p:spPr>
          <a:xfrm rot="0">
            <a:off x="457200" y="1600200"/>
            <a:ext cx="8229600" cy="4525963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91440" tIns="45720" rIns="91440" bIns="45720" anchor="t" anchorCtr="0">
            <a:prstTxWarp prst="textNoShape"/>
          </a:bodyPr>
          <a:lstStyle/>
          <a:p>
            <a:r>
              <a:rPr lang="en-US" altLang="zh-CN"/>
              <a:t>Click to edit Master text styles</a:t>
            </a:r>
            <a:endParaRPr lang="en-US" altLang="zh-CN"/>
          </a:p>
          <a:p>
            <a:pPr lvl="1"/>
            <a:r>
              <a:rPr lang="en-US" altLang="zh-CN"/>
              <a:t>Second level</a:t>
            </a:r>
            <a:endParaRPr lang="en-US" altLang="zh-CN"/>
          </a:p>
          <a:p>
            <a:pPr lvl="2"/>
            <a:r>
              <a:rPr lang="en-US" altLang="zh-CN"/>
              <a:t>Third level</a:t>
            </a:r>
            <a:endParaRPr lang="en-US" altLang="zh-CN"/>
          </a:p>
          <a:p>
            <a:pPr lvl="3"/>
            <a:r>
              <a:rPr lang="en-US" altLang="zh-CN"/>
              <a:t>Fourth level</a:t>
            </a:r>
            <a:endParaRPr lang="en-US" altLang="zh-CN"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Text box"/>
          <p:cNvSpPr>
            <a:spLocks noGrp="1"/>
          </p:cNvSpPr>
          <p:nvPr>
            <p:ph type="dt" idx="2"/>
          </p:nvPr>
        </p:nvSpPr>
        <p:spPr>
          <a:xfrm rot="0">
            <a:off x="457200" y="6356349"/>
            <a:ext cx="2133600" cy="365125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/>
          </a:bodyPr>
          <a:lstStyle/>
          <a:p>
            <a:pPr algn="l"/>
            <a:fld id="{CAD2D6BD-DE1B-4B5F-8B41-2702339687B9}" type="datetime1">
              <a:rPr lang="en-US" altLang="zh-CN" sz="1200">
                <a:solidFill>
                  <a:srgbClr val="898989"/>
                </a:solidFill>
                <a:latin typeface="Calibri" pitchFamily="0" charset="0"/>
                <a:ea typeface="宋体" pitchFamily="0" charset="0"/>
                <a:cs typeface="Calibri" pitchFamily="0" charset="0"/>
              </a:rPr>
              <a:t>8/15/2026</a:t>
            </a:fld>
            <a:endParaRPr lang="zh-CN" altLang="en-US" sz="1200">
              <a:solidFill>
                <a:srgbClr val="898989"/>
              </a:solidFill>
              <a:latin typeface="Calibri" pitchFamily="0" charset="0"/>
              <a:ea typeface="宋体" pitchFamily="0" charset="0"/>
              <a:cs typeface="Calibri" pitchFamily="0" charset="0"/>
            </a:endParaRPr>
          </a:p>
        </p:txBody>
      </p:sp>
      <p:sp>
        <p:nvSpPr>
          <p:cNvPr id="5" name="Text box"/>
          <p:cNvSpPr>
            <a:spLocks noGrp="1"/>
          </p:cNvSpPr>
          <p:nvPr>
            <p:ph type="ftr" idx="3"/>
          </p:nvPr>
        </p:nvSpPr>
        <p:spPr>
          <a:xfrm rot="0">
            <a:off x="3124200" y="6356349"/>
            <a:ext cx="2895600" cy="365125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/>
          </a:bodyPr>
          <a:lstStyle/>
          <a:p>
            <a:pPr algn="ctr"/>
            <a:endParaRPr lang="zh-CN" altLang="en-US" sz="1200">
              <a:solidFill>
                <a:srgbClr val="898989"/>
              </a:solidFill>
              <a:latin typeface="Calibri" pitchFamily="0" charset="0"/>
              <a:ea typeface="宋体" pitchFamily="0" charset="0"/>
              <a:cs typeface="Calibri" pitchFamily="0" charset="0"/>
            </a:endParaRPr>
          </a:p>
        </p:txBody>
      </p:sp>
      <p:sp>
        <p:nvSpPr>
          <p:cNvPr id="6" name="Text box"/>
          <p:cNvSpPr>
            <a:spLocks noGrp="1"/>
          </p:cNvSpPr>
          <p:nvPr>
            <p:ph type="sldNum" idx="4"/>
          </p:nvPr>
        </p:nvSpPr>
        <p:spPr>
          <a:xfrm rot="0">
            <a:off x="6553200" y="6356349"/>
            <a:ext cx="2133600" cy="365125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91440" tIns="45720" rIns="91440" bIns="45720" anchor="ctr" anchorCtr="0">
            <a:prstTxWarp prst="textNoShape"/>
          </a:bodyPr>
          <a:lstStyle/>
          <a:p>
            <a:pPr algn="r"/>
            <a:fld id="{CAD2D6BD-DE1B-4B5F-8B41-2702339687B9}" type="slidenum">
              <a:rPr lang="en-US" altLang="zh-CN" sz="1200" b="0" i="0" u="none" strike="noStrike" kern="1200" cap="none" spc="0" baseline="0">
                <a:solidFill>
                  <a:srgbClr val="898989"/>
                </a:solidFill>
                <a:latin typeface="Calibri" pitchFamily="0" charset="0"/>
                <a:ea typeface="宋体" pitchFamily="0" charset="0"/>
                <a:cs typeface="Calibri" pitchFamily="0" charset="0"/>
              </a:rPr>
              <a:t>&lt;#&gt;</a:t>
            </a:fld>
            <a:endParaRPr lang="zh-CN" altLang="en-US" sz="1200">
              <a:solidFill>
                <a:srgbClr val="898989"/>
              </a:solidFill>
              <a:latin typeface="Calibri" pitchFamily="0" charset="0"/>
              <a:ea typeface="宋体" pitchFamily="0" charset="0"/>
              <a:cs typeface="Calibri" pitchFamily="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5917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lvl1pPr algn="ctr" defTabSz="914400" eaLnBrk="1" fontAlgn="auto" latinLnBrk="0" hangingPunct="1">
        <a:spcBef>
          <a:spcPts val="0"/>
        </a:spcBef>
        <a:buNone/>
        <a:defRPr sz="4400" kern="1200">
          <a:solidFill>
            <a:schemeClr val="tx1"/>
          </a:solidFill>
          <a:latin typeface="Calibri" pitchFamily="0" charset="0"/>
          <a:ea typeface="宋体" pitchFamily="0" charset="0"/>
          <a:cs typeface="Calibri" pitchFamily="0" charset="0"/>
        </a:defRPr>
      </a:lvl1pPr>
    </p:titleStyle>
    <p:bodyStyle>
      <a:lvl1pPr marL="342900" indent="-342900" algn="l" defTabSz="914400" eaLnBrk="1" fontAlgn="auto" latinLnBrk="0" hangingPunct="1">
        <a:spcBef>
          <a:spcPct val="20000"/>
        </a:spcBef>
        <a:buFont typeface="Arial" pitchFamily="0" charset="0"/>
        <a:buChar char="•"/>
        <a:defRPr sz="3200" kern="1200">
          <a:solidFill>
            <a:schemeClr val="tx1"/>
          </a:solidFill>
          <a:latin typeface="Calibri" pitchFamily="0" charset="0"/>
          <a:ea typeface="宋体" pitchFamily="0" charset="0"/>
          <a:cs typeface="Calibri" pitchFamily="0" charset="0"/>
        </a:defRPr>
      </a:lvl1pPr>
      <a:lvl2pPr marL="742950" indent="-285750" algn="l" defTabSz="914400" eaLnBrk="1" fontAlgn="auto" latinLnBrk="0" hangingPunct="1">
        <a:spcBef>
          <a:spcPct val="20000"/>
        </a:spcBef>
        <a:buFont typeface="Arial" pitchFamily="0" charset="0"/>
        <a:buChar char="–"/>
        <a:defRPr sz="2800" kern="1200">
          <a:solidFill>
            <a:schemeClr val="tx1"/>
          </a:solidFill>
          <a:latin typeface="Calibri" pitchFamily="0" charset="0"/>
          <a:ea typeface="宋体" pitchFamily="0" charset="0"/>
          <a:cs typeface="Calibri" pitchFamily="0" charset="0"/>
        </a:defRPr>
      </a:lvl2pPr>
      <a:lvl3pPr marL="1143000" indent="-228600" algn="l" defTabSz="914400" eaLnBrk="1" fontAlgn="auto" latinLnBrk="0" hangingPunct="1">
        <a:spcBef>
          <a:spcPct val="20000"/>
        </a:spcBef>
        <a:buFont typeface="Arial" pitchFamily="0" charset="0"/>
        <a:buChar char="•"/>
        <a:defRPr sz="2400" kern="1200">
          <a:solidFill>
            <a:schemeClr val="tx1"/>
          </a:solidFill>
          <a:latin typeface="Calibri" pitchFamily="0" charset="0"/>
          <a:ea typeface="宋体" pitchFamily="0" charset="0"/>
          <a:cs typeface="Calibri" pitchFamily="0" charset="0"/>
        </a:defRPr>
      </a:lvl3pPr>
      <a:lvl4pPr marL="1600200" indent="-228600" algn="l" defTabSz="914400" eaLnBrk="1" fontAlgn="auto" latinLnBrk="0" hangingPunct="1">
        <a:spcBef>
          <a:spcPct val="20000"/>
        </a:spcBef>
        <a:buFont typeface="Arial" pitchFamily="0" charset="0"/>
        <a:buChar char="–"/>
        <a:defRPr sz="2000" kern="1200">
          <a:solidFill>
            <a:schemeClr val="tx1"/>
          </a:solidFill>
          <a:latin typeface="Calibri" pitchFamily="0" charset="0"/>
          <a:ea typeface="宋体" pitchFamily="0" charset="0"/>
          <a:cs typeface="Calibri" pitchFamily="0" charset="0"/>
        </a:defRPr>
      </a:lvl4pPr>
      <a:lvl5pPr marL="2057400" indent="-228600" algn="l" defTabSz="914400" eaLnBrk="1" fontAlgn="auto" latinLnBrk="0" hangingPunct="1">
        <a:spcBef>
          <a:spcPct val="20000"/>
        </a:spcBef>
        <a:buFont typeface="Arial" pitchFamily="0" charset="0"/>
        <a:buChar char="»"/>
        <a:defRPr sz="2000" kern="1200">
          <a:solidFill>
            <a:schemeClr val="tx1"/>
          </a:solidFill>
          <a:latin typeface="Calibri" pitchFamily="0" charset="0"/>
          <a:ea typeface="宋体" pitchFamily="0" charset="0"/>
          <a:cs typeface="Calibri" pitchFamily="0" charset="0"/>
        </a:defRPr>
      </a:lvl5pPr>
      <a:lvl6pPr marL="2514600" indent="-228600" algn="l" defTabSz="914400" eaLnBrk="1" fontAlgn="auto" latinLnBrk="0" hangingPunct="1">
        <a:spcBef>
          <a:spcPct val="20000"/>
        </a:spcBef>
        <a:buFont typeface="Arial" pitchFamily="0" charset="0"/>
        <a:buChar char="•"/>
        <a:defRPr sz="2000" kern="1200">
          <a:solidFill>
            <a:schemeClr val="tx1"/>
          </a:solidFill>
          <a:latin typeface="Calibri" pitchFamily="0" charset="0"/>
          <a:ea typeface="宋体" pitchFamily="0" charset="0"/>
          <a:cs typeface="Calibri" pitchFamily="0" charset="0"/>
        </a:defRPr>
      </a:lvl6pPr>
      <a:lvl7pPr marL="2971800" indent="-228600" algn="l" defTabSz="914400" eaLnBrk="1" fontAlgn="auto" latinLnBrk="0" hangingPunct="1">
        <a:spcBef>
          <a:spcPct val="20000"/>
        </a:spcBef>
        <a:buFont typeface="Arial" pitchFamily="0" charset="0"/>
        <a:buChar char="•"/>
        <a:defRPr sz="2000" kern="1200">
          <a:solidFill>
            <a:schemeClr val="tx1"/>
          </a:solidFill>
          <a:latin typeface="Calibri" pitchFamily="0" charset="0"/>
          <a:ea typeface="宋体" pitchFamily="0" charset="0"/>
          <a:cs typeface="Calibri" pitchFamily="0" charset="0"/>
        </a:defRPr>
      </a:lvl7pPr>
      <a:lvl8pPr marL="3429000" indent="-228600" algn="l" defTabSz="914400" eaLnBrk="1" fontAlgn="auto" latinLnBrk="0" hangingPunct="1">
        <a:spcBef>
          <a:spcPct val="20000"/>
        </a:spcBef>
        <a:buFont typeface="Arial" pitchFamily="0" charset="0"/>
        <a:buChar char="•"/>
        <a:defRPr sz="2000" kern="1200">
          <a:solidFill>
            <a:schemeClr val="tx1"/>
          </a:solidFill>
          <a:latin typeface="Calibri" pitchFamily="0" charset="0"/>
          <a:ea typeface="宋体" pitchFamily="0" charset="0"/>
          <a:cs typeface="Calibri" pitchFamily="0" charset="0"/>
        </a:defRPr>
      </a:lvl8pPr>
      <a:lvl9pPr marL="3429000" indent="-228600" algn="l" defTabSz="914400" eaLnBrk="1" fontAlgn="auto" latinLnBrk="0" hangingPunct="1">
        <a:spcBef>
          <a:spcPct val="20000"/>
        </a:spcBef>
        <a:buFont typeface="Arial" pitchFamily="0" charset="0"/>
        <a:buChar char="•"/>
        <a:defRPr sz="2000" kern="1200">
          <a:solidFill>
            <a:schemeClr val="tx1"/>
          </a:solidFill>
          <a:latin typeface="Calibri" pitchFamily="0" charset="0"/>
          <a:ea typeface="宋体" pitchFamily="0" charset="0"/>
          <a:cs typeface="Calibri" pitchFamily="0" charset="0"/>
        </a:defRPr>
      </a:lvl9pPr>
    </p:body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1.png"/><Relationship Id="rId2" Type="http://schemas.openxmlformats.org/officeDocument/2006/relationships/image" Target="../media/2.png"/><Relationship Id="rId3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3.png"/><Relationship Id="rId2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3.png"/><Relationship Id="rId2" Type="http://schemas.openxmlformats.org/officeDocument/2006/relationships/image" Target="../media/4.png"/><Relationship Id="rId3" Type="http://schemas.openxmlformats.org/officeDocument/2006/relationships/image" Target="../media/5.jpg"/><Relationship Id="rId4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3.png"/><Relationship Id="rId2" Type="http://schemas.openxmlformats.org/officeDocument/2006/relationships/image" Target="../media/6.png"/><Relationship Id="rId3" Type="http://schemas.openxmlformats.org/officeDocument/2006/relationships/image" Target="../media/7.png"/><Relationship Id="rId4" Type="http://schemas.openxmlformats.org/officeDocument/2006/relationships/image" Target="../media/8.png"/><Relationship Id="rId5" Type="http://schemas.openxmlformats.org/officeDocument/2006/relationships/image" Target="../media/8.png"/><Relationship Id="rId6" Type="http://schemas.openxmlformats.org/officeDocument/2006/relationships/image" Target="../media/9.png"/><Relationship Id="rId7" Type="http://schemas.openxmlformats.org/officeDocument/2006/relationships/image" Target="../media/10.png"/><Relationship Id="rId8" Type="http://schemas.openxmlformats.org/officeDocument/2006/relationships/image" Target="../media/11.png"/><Relationship Id="rId9" Type="http://schemas.openxmlformats.org/officeDocument/2006/relationships/image" Target="../media/12.png"/><Relationship Id="rId10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3.png"/><Relationship Id="rId2" Type="http://schemas.openxmlformats.org/officeDocument/2006/relationships/image" Target="../media/13.png"/><Relationship Id="rId3" Type="http://schemas.openxmlformats.org/officeDocument/2006/relationships/image" Target="../media/14.png"/><Relationship Id="rId4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3.png"/><Relationship Id="rId2" Type="http://schemas.openxmlformats.org/officeDocument/2006/relationships/image" Target="../media/15.png"/><Relationship Id="rId3" Type="http://schemas.openxmlformats.org/officeDocument/2006/relationships/image" Target="../media/16.png"/><Relationship Id="rId4" Type="http://schemas.openxmlformats.org/officeDocument/2006/relationships/image" Target="../media/17.png"/><Relationship Id="rId5" Type="http://schemas.openxmlformats.org/officeDocument/2006/relationships/image" Target="../media/18.png"/><Relationship Id="rId6" Type="http://schemas.openxmlformats.org/officeDocument/2006/relationships/image" Target="../media/19.png"/><Relationship Id="rId7" Type="http://schemas.openxmlformats.org/officeDocument/2006/relationships/image" Target="../media/20.png"/><Relationship Id="rId8" Type="http://schemas.openxmlformats.org/officeDocument/2006/relationships/image" Target="../media/18.png"/><Relationship Id="rId9" Type="http://schemas.openxmlformats.org/officeDocument/2006/relationships/image" Target="../media/20.png"/><Relationship Id="rId10" Type="http://schemas.openxmlformats.org/officeDocument/2006/relationships/image" Target="../media/19.png"/><Relationship Id="rId11" Type="http://schemas.openxmlformats.org/officeDocument/2006/relationships/image" Target="../media/15.png"/><Relationship Id="rId12" Type="http://schemas.openxmlformats.org/officeDocument/2006/relationships/image" Target="../media/17.png"/><Relationship Id="rId13" Type="http://schemas.openxmlformats.org/officeDocument/2006/relationships/image" Target="../media/16.png"/><Relationship Id="rId14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3.png"/><Relationship Id="rId2" Type="http://schemas.openxmlformats.org/officeDocument/2006/relationships/image" Target="../media/21.png"/><Relationship Id="rId3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3.png"/><Relationship Id="rId2" Type="http://schemas.openxmlformats.org/officeDocument/2006/relationships/image" Target="../media/22.png"/><Relationship Id="rId3" Type="http://schemas.openxmlformats.org/officeDocument/2006/relationships/image" Target="../media/23.png"/><Relationship Id="rId4" Type="http://schemas.openxmlformats.org/officeDocument/2006/relationships/image" Target="../media/23.png"/><Relationship Id="rId5" Type="http://schemas.openxmlformats.org/officeDocument/2006/relationships/image" Target="../media/24.png"/><Relationship Id="rId6" Type="http://schemas.openxmlformats.org/officeDocument/2006/relationships/image" Target="../media/25.png"/><Relationship Id="rId7" Type="http://schemas.openxmlformats.org/officeDocument/2006/relationships/image" Target="../media/26.png"/><Relationship Id="rId8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3.png"/><Relationship Id="rId2" Type="http://schemas.openxmlformats.org/officeDocument/2006/relationships/image" Target="../media/27.png"/><Relationship Id="rId3" Type="http://schemas.openxmlformats.org/officeDocument/2006/relationships/image" Target="../media/28.png"/><Relationship Id="rId4" Type="http://schemas.openxmlformats.org/officeDocument/2006/relationships/image" Target="../media/29.png"/><Relationship Id="rId5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3.png"/><Relationship Id="rId2" Type="http://schemas.openxmlformats.org/officeDocument/2006/relationships/image" Target="../media/30.png"/><Relationship Id="rId3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3.png"/><Relationship Id="rId2" Type="http://schemas.openxmlformats.org/officeDocument/2006/relationships/image" Target="../media/31.png"/><Relationship Id="rId3" Type="http://schemas.openxmlformats.org/officeDocument/2006/relationships/image" Target="../media/32.png"/><Relationship Id="rId4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3.png"/><Relationship Id="rId2" Type="http://schemas.openxmlformats.org/officeDocument/2006/relationships/image" Target="../media/33.png"/><Relationship Id="rId3" Type="http://schemas.openxmlformats.org/officeDocument/2006/relationships/slideLayout" Target="../slideLayouts/slideLayout12.xml"/></Relationships>
</file>

<file path=ppt/slides/slide1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s" descr="image.pn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 rot="0">
            <a:off x="1638294" y="3985170"/>
            <a:ext cx="9525000" cy="590550"/>
          </a:xfrm>
          <a:prstGeom prst="rect"/>
          <a:noFill/>
          <a:ln w="12700" cmpd="sng" cap="flat">
            <a:noFill/>
            <a:prstDash val="solid"/>
            <a:miter/>
          </a:ln>
        </p:spPr>
      </p:pic>
      <p:pic>
        <p:nvPicPr>
          <p:cNvPr id="11" name="Images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0">
            <a:off x="3995737" y="2234505"/>
            <a:ext cx="4200525" cy="276223"/>
          </a:xfrm>
          <a:prstGeom prst="rect"/>
          <a:noFill/>
          <a:ln w="12700" cmpd="sng" cap="flat">
            <a:noFill/>
            <a:prstDash val="solid"/>
            <a:miter/>
          </a:ln>
        </p:spPr>
      </p:pic>
      <p:sp>
        <p:nvSpPr>
          <p:cNvPr id="12" name="Rectangles"/>
          <p:cNvSpPr>
            <a:spLocks/>
          </p:cNvSpPr>
          <p:nvPr/>
        </p:nvSpPr>
        <p:spPr>
          <a:xfrm rot="0">
            <a:off x="1095375" y="2701230"/>
            <a:ext cx="10001250" cy="569565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/>
            <a:spAutoFit/>
          </a:bodyPr>
          <a:lstStyle/>
          <a:p>
            <a:pPr marL="0" indent="0" algn="ctr">
              <a:lnSpc>
                <a:spcPts val="448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3900" b="1" i="0" u="none" strike="noStrike" kern="1200" cap="none" spc="0" baseline="0">
                <a:solidFill>
                  <a:srgbClr val="0F2942"/>
                </a:solidFill>
                <a:latin typeface="Poppins" pitchFamily="0" charset="0"/>
                <a:ea typeface="宋体" pitchFamily="0" charset="0"/>
                <a:cs typeface="Calibri" pitchFamily="0" charset="0"/>
              </a:rPr>
              <a:t>Redesigning Gasoline Supply Process</a:t>
            </a:r>
            <a:endParaRPr lang="zh-CN" altLang="en-US" sz="3900" b="1" i="0" u="none" strike="noStrike" kern="1200" cap="none" spc="0" baseline="0">
              <a:solidFill>
                <a:srgbClr val="0F2942"/>
              </a:solidFill>
              <a:latin typeface="Poppins" pitchFamily="0" charset="0"/>
              <a:ea typeface="宋体" pitchFamily="0" charset="0"/>
              <a:cs typeface="Calibri" pitchFamily="0" charset="0"/>
            </a:endParaRPr>
          </a:p>
        </p:txBody>
      </p:sp>
      <p:sp>
        <p:nvSpPr>
          <p:cNvPr id="13" name="Rectangles"/>
          <p:cNvSpPr>
            <a:spLocks/>
          </p:cNvSpPr>
          <p:nvPr/>
        </p:nvSpPr>
        <p:spPr>
          <a:xfrm rot="0">
            <a:off x="1333500" y="3413670"/>
            <a:ext cx="9525000" cy="285750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/>
            <a:spAutoFit/>
          </a:bodyPr>
          <a:lstStyle/>
          <a:p>
            <a:pPr marL="0" indent="0" algn="ctr">
              <a:lnSpc>
                <a:spcPts val="22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500" b="0" i="0" u="none" strike="noStrike" kern="1200" cap="none" spc="0" baseline="0">
                <a:solidFill>
                  <a:srgbClr val="475569"/>
                </a:solidFill>
                <a:latin typeface="Lato" pitchFamily="0" charset="0"/>
                <a:ea typeface="宋体" pitchFamily="0" charset="0"/>
                <a:cs typeface="Calibri" pitchFamily="0" charset="0"/>
              </a:rPr>
              <a:t>A Business Process Reengineering (BPR) Initiative for Fuel Retail Operations</a:t>
            </a:r>
            <a:endParaRPr lang="zh-CN" altLang="en-US" sz="1500" b="0" i="0" u="none" strike="noStrike" kern="1200" cap="none" spc="0" baseline="0">
              <a:solidFill>
                <a:srgbClr val="475569"/>
              </a:solidFill>
              <a:latin typeface="Lato" pitchFamily="0" charset="0"/>
              <a:ea typeface="宋体" pitchFamily="0" charset="0"/>
              <a:cs typeface="Calibri" pitchFamily="0" charset="0"/>
            </a:endParaRPr>
          </a:p>
        </p:txBody>
      </p:sp>
      <p:sp>
        <p:nvSpPr>
          <p:cNvPr id="14" name="Rectangles"/>
          <p:cNvSpPr>
            <a:spLocks/>
          </p:cNvSpPr>
          <p:nvPr/>
        </p:nvSpPr>
        <p:spPr>
          <a:xfrm rot="0">
            <a:off x="1876415" y="4280445"/>
            <a:ext cx="2318890" cy="485775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/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125" b="1" i="0" u="none" strike="noStrike" kern="1200" cap="none" spc="0" baseline="0">
                <a:solidFill>
                  <a:srgbClr val="475569"/>
                </a:solidFill>
                <a:latin typeface="Lato" pitchFamily="0" charset="0"/>
                <a:ea typeface="宋体" pitchFamily="0" charset="0"/>
                <a:cs typeface="Calibri" pitchFamily="0" charset="0"/>
              </a:rPr>
              <a:t>Course :</a:t>
            </a:r>
            <a:r>
              <a:rPr lang="en-US" altLang="zh-CN" sz="1125" b="0" i="0" u="none" strike="noStrike" kern="1200" cap="none" spc="0" baseline="0">
                <a:solidFill>
                  <a:srgbClr val="475569"/>
                </a:solidFill>
                <a:latin typeface="Lato" pitchFamily="0" charset="0"/>
                <a:ea typeface="宋体" pitchFamily="0" charset="0"/>
                <a:cs typeface="Calibri" pitchFamily="0" charset="0"/>
              </a:rPr>
              <a:t> </a:t>
            </a:r>
            <a:endParaRPr lang="en-US" altLang="zh-CN" sz="1125" b="0" i="0" u="none" strike="noStrike" kern="1200" cap="none" spc="0" baseline="0">
              <a:solidFill>
                <a:srgbClr val="475569"/>
              </a:solidFill>
              <a:latin typeface="Lato" pitchFamily="0" charset="0"/>
              <a:ea typeface="宋体" pitchFamily="0" charset="0"/>
              <a:cs typeface="Calibri" pitchFamily="0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altLang="zh-CN" sz="1125" b="0" i="0" u="none" strike="noStrike" kern="1200" cap="none" spc="0" baseline="0">
              <a:solidFill>
                <a:srgbClr val="475569"/>
              </a:solidFill>
              <a:latin typeface="Lato" pitchFamily="0" charset="0"/>
              <a:ea typeface="宋体" pitchFamily="0" charset="0"/>
              <a:cs typeface="Calibri" pitchFamily="0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Droid Sans" pitchFamily="0" charset="0"/>
              <a:buChar char="◆"/>
            </a:pPr>
            <a:r>
              <a:rPr lang="en-US" altLang="zh-CN" sz="1125" b="0" i="0" u="none" strike="noStrike" kern="1200" cap="none" spc="0" baseline="0">
                <a:solidFill>
                  <a:srgbClr val="475569"/>
                </a:solidFill>
                <a:latin typeface="Lato" pitchFamily="0" charset="0"/>
                <a:ea typeface="宋体" pitchFamily="0" charset="0"/>
                <a:cs typeface="Calibri" pitchFamily="0" charset="0"/>
              </a:rPr>
              <a:t> Business Process Reengineering</a:t>
            </a:r>
            <a:endParaRPr lang="zh-CN" altLang="en-US" sz="1125" b="0" i="0" u="none" strike="noStrike" kern="1200" cap="none" spc="0" baseline="0">
              <a:solidFill>
                <a:srgbClr val="475569"/>
              </a:solidFill>
              <a:latin typeface="Lato" pitchFamily="0" charset="0"/>
              <a:ea typeface="宋体" pitchFamily="0" charset="0"/>
              <a:cs typeface="Calibri" pitchFamily="0" charset="0"/>
            </a:endParaRPr>
          </a:p>
        </p:txBody>
      </p:sp>
      <p:sp>
        <p:nvSpPr>
          <p:cNvPr id="15" name="Rectangles"/>
          <p:cNvSpPr>
            <a:spLocks/>
          </p:cNvSpPr>
          <p:nvPr/>
        </p:nvSpPr>
        <p:spPr>
          <a:xfrm rot="0">
            <a:off x="5414489" y="4280445"/>
            <a:ext cx="1977031" cy="485775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/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125" b="1" i="0" u="none" strike="noStrike" kern="1200" cap="none" spc="0" baseline="0">
                <a:solidFill>
                  <a:srgbClr val="475569"/>
                </a:solidFill>
                <a:latin typeface="Lato" pitchFamily="0" charset="0"/>
                <a:ea typeface="宋体" pitchFamily="0" charset="0"/>
                <a:cs typeface="Calibri" pitchFamily="0" charset="0"/>
              </a:rPr>
              <a:t>Project Supervisor:</a:t>
            </a:r>
            <a:endParaRPr lang="en-US" altLang="zh-CN" sz="1125" b="1" i="0" u="none" strike="noStrike" kern="1200" cap="none" spc="0" baseline="0">
              <a:solidFill>
                <a:srgbClr val="475569"/>
              </a:solidFill>
              <a:latin typeface="Lato" pitchFamily="0" charset="0"/>
              <a:ea typeface="宋体" pitchFamily="0" charset="0"/>
              <a:cs typeface="Calibri" pitchFamily="0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altLang="zh-CN" sz="1125" b="1" i="0" u="none" strike="noStrike" kern="1200" cap="none" spc="0" baseline="0">
              <a:solidFill>
                <a:srgbClr val="475569"/>
              </a:solidFill>
              <a:latin typeface="Lato" pitchFamily="0" charset="0"/>
              <a:ea typeface="宋体" pitchFamily="0" charset="0"/>
              <a:cs typeface="Calibri" pitchFamily="0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Droid Sans" pitchFamily="0" charset="0"/>
              <a:buChar char="◆"/>
            </a:pPr>
            <a:r>
              <a:rPr lang="en-US" altLang="zh-CN" sz="1125" b="0" i="0" u="none" strike="noStrike" kern="1200" cap="none" spc="0" baseline="0">
                <a:solidFill>
                  <a:srgbClr val="475569"/>
                </a:solidFill>
                <a:latin typeface="Lato" pitchFamily="0" charset="0"/>
                <a:ea typeface="宋体" pitchFamily="0" charset="0"/>
                <a:cs typeface="Calibri" pitchFamily="0" charset="0"/>
              </a:rPr>
              <a:t> Dr. Khalid Mohiuddin</a:t>
            </a:r>
            <a:endParaRPr lang="zh-CN" altLang="en-US" sz="1125" b="0" i="0" u="none" strike="noStrike" kern="1200" cap="none" spc="0" baseline="0">
              <a:solidFill>
                <a:srgbClr val="475569"/>
              </a:solidFill>
              <a:latin typeface="Lato" pitchFamily="0" charset="0"/>
              <a:ea typeface="宋体" pitchFamily="0" charset="0"/>
              <a:cs typeface="Calibri" pitchFamily="0" charset="0"/>
            </a:endParaRPr>
          </a:p>
        </p:txBody>
      </p:sp>
      <p:sp>
        <p:nvSpPr>
          <p:cNvPr id="16" name="Rectangles"/>
          <p:cNvSpPr>
            <a:spLocks/>
          </p:cNvSpPr>
          <p:nvPr/>
        </p:nvSpPr>
        <p:spPr>
          <a:xfrm rot="0">
            <a:off x="9277443" y="4280445"/>
            <a:ext cx="1265064" cy="809623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/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125" b="1" i="0" u="none" strike="noStrike" kern="1200" cap="none" spc="0" baseline="0">
                <a:solidFill>
                  <a:srgbClr val="475569"/>
                </a:solidFill>
                <a:latin typeface="Lato" pitchFamily="0" charset="0"/>
                <a:ea typeface="宋体" pitchFamily="0" charset="0"/>
                <a:cs typeface="Calibri" pitchFamily="0" charset="0"/>
              </a:rPr>
              <a:t>Co-Developed By:</a:t>
            </a:r>
            <a:endParaRPr lang="en-US" altLang="zh-CN" sz="1125" b="1" i="0" u="none" strike="noStrike" kern="1200" cap="none" spc="0" baseline="0">
              <a:solidFill>
                <a:srgbClr val="475569"/>
              </a:solidFill>
              <a:latin typeface="Lato" pitchFamily="0" charset="0"/>
              <a:ea typeface="宋体" pitchFamily="0" charset="0"/>
              <a:cs typeface="Calibri" pitchFamily="0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125" b="0" i="0" u="none" strike="noStrike" kern="1200" cap="none" spc="0" baseline="0">
                <a:solidFill>
                  <a:srgbClr val="475569"/>
                </a:solidFill>
                <a:latin typeface="Lato" pitchFamily="0" charset="0"/>
                <a:ea typeface="宋体" pitchFamily="0" charset="0"/>
                <a:cs typeface="Calibri" pitchFamily="0" charset="0"/>
              </a:rPr>
              <a:t> </a:t>
            </a:r>
            <a:endParaRPr lang="en-US" altLang="zh-CN" sz="1125" b="0" i="0" u="none" strike="noStrike" kern="1200" cap="none" spc="0" baseline="0">
              <a:solidFill>
                <a:srgbClr val="475569"/>
              </a:solidFill>
              <a:latin typeface="Lato" pitchFamily="0" charset="0"/>
              <a:ea typeface="宋体" pitchFamily="0" charset="0"/>
              <a:cs typeface="Calibri" pitchFamily="0" charset="0"/>
            </a:endParaRPr>
          </a:p>
          <a:p>
            <a:pPr marL="0" indent="0" algn="just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Droid Sans" pitchFamily="0" charset="0"/>
              <a:buChar char="◆"/>
            </a:pPr>
            <a:r>
              <a:rPr lang="en-US" altLang="zh-CN" sz="1125" b="0" i="0" u="none" strike="noStrike" kern="1200" cap="none" spc="0" baseline="0">
                <a:solidFill>
                  <a:srgbClr val="475569"/>
                </a:solidFill>
                <a:latin typeface="Lato" pitchFamily="0" charset="0"/>
                <a:ea typeface="宋体" pitchFamily="0" charset="0"/>
                <a:cs typeface="Calibri" pitchFamily="0" charset="0"/>
              </a:rPr>
              <a:t> </a:t>
            </a:r>
            <a:r>
              <a:rPr lang="en-US" altLang="zh-CN" sz="1125" b="0" i="0" u="none" strike="noStrike" kern="1200" cap="none" spc="0" baseline="0">
                <a:solidFill>
                  <a:srgbClr val="475569"/>
                </a:solidFill>
                <a:latin typeface="Lato" pitchFamily="0" charset="0"/>
                <a:ea typeface="宋体" pitchFamily="0" charset="0"/>
                <a:cs typeface="Calibri" pitchFamily="0" charset="0"/>
              </a:rPr>
              <a:t>Abdulaziz AL-Ali</a:t>
            </a:r>
            <a:endParaRPr lang="en-US" altLang="zh-CN" sz="1125" b="0" i="0" u="none" strike="noStrike" kern="1200" cap="none" spc="0" baseline="0">
              <a:solidFill>
                <a:srgbClr val="475569"/>
              </a:solidFill>
              <a:latin typeface="Lato" pitchFamily="0" charset="0"/>
              <a:ea typeface="宋体" pitchFamily="0" charset="0"/>
              <a:cs typeface="Calibri" pitchFamily="0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Droid Sans" pitchFamily="0" charset="0"/>
              <a:buChar char="◆"/>
            </a:pPr>
            <a:r>
              <a:rPr lang="en-US" altLang="zh-CN" sz="1125" b="0" i="0" u="none" strike="noStrike" kern="1200" cap="none" spc="0" baseline="0">
                <a:solidFill>
                  <a:srgbClr val="475569"/>
                </a:solidFill>
                <a:latin typeface="Lato" pitchFamily="0" charset="0"/>
                <a:ea typeface="宋体" pitchFamily="0" charset="0"/>
                <a:cs typeface="Calibri" pitchFamily="0" charset="0"/>
              </a:rPr>
              <a:t> Hassan Hadrah </a:t>
            </a:r>
            <a:endParaRPr lang="en-US" altLang="zh-CN" sz="1125" b="0" i="0" u="none" strike="noStrike" kern="1200" cap="none" spc="0" baseline="0">
              <a:solidFill>
                <a:srgbClr val="475569"/>
              </a:solidFill>
              <a:latin typeface="Lato" pitchFamily="0" charset="0"/>
              <a:ea typeface="宋体" pitchFamily="0" charset="0"/>
              <a:cs typeface="Calibri" pitchFamily="0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zh-CN" altLang="en-US" sz="1125" b="0" i="0" u="none" strike="noStrike" kern="1200" cap="none" spc="0" baseline="0">
              <a:solidFill>
                <a:srgbClr val="475569"/>
              </a:solidFill>
              <a:latin typeface="Lato" pitchFamily="0" charset="0"/>
              <a:ea typeface="宋体" pitchFamily="0" charset="0"/>
              <a:cs typeface="Calibri" pitchFamily="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6243557"/>
      </p:ext>
    </p:extLst>
  </p:cSld>
  <p:clrMapOvr>
    <a:masterClrMapping/>
  </p:clrMapOvr>
</p:sld>
</file>

<file path=ppt/slides/slide2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s" descr="image.pn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 rot="0">
            <a:off x="0" y="0"/>
            <a:ext cx="12192000" cy="6858000"/>
          </a:xfrm>
          <a:prstGeom prst="rect"/>
          <a:noFill/>
          <a:ln w="12700" cmpd="sng" cap="flat">
            <a:noFill/>
            <a:prstDash val="solid"/>
            <a:miter/>
          </a:ln>
        </p:spPr>
      </p:pic>
      <p:sp>
        <p:nvSpPr>
          <p:cNvPr id="18" name="Rectangles"/>
          <p:cNvSpPr>
            <a:spLocks/>
          </p:cNvSpPr>
          <p:nvPr/>
        </p:nvSpPr>
        <p:spPr>
          <a:xfrm rot="0">
            <a:off x="5524499" y="2771775"/>
            <a:ext cx="1143000" cy="47625"/>
          </a:xfrm>
          <a:prstGeom prst="rect"/>
          <a:solidFill>
            <a:srgbClr val="D97706"/>
          </a:solidFill>
          <a:ln w="9525" cmpd="sng" cap="flat">
            <a:noFill/>
            <a:prstDash val="solid"/>
            <a:round/>
          </a:ln>
        </p:spPr>
      </p:sp>
      <p:sp>
        <p:nvSpPr>
          <p:cNvPr id="19" name="Rectangles"/>
          <p:cNvSpPr>
            <a:spLocks/>
          </p:cNvSpPr>
          <p:nvPr/>
        </p:nvSpPr>
        <p:spPr>
          <a:xfrm rot="0">
            <a:off x="3905726" y="3057525"/>
            <a:ext cx="4380547" cy="638175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/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4200" b="1" i="0" u="none" strike="noStrike" kern="1200" cap="none" spc="0" baseline="0">
                <a:solidFill>
                  <a:srgbClr val="0F2942"/>
                </a:solidFill>
                <a:latin typeface="Poppins" pitchFamily="0" charset="0"/>
                <a:ea typeface="宋体" pitchFamily="0" charset="0"/>
                <a:cs typeface="Calibri" pitchFamily="0" charset="0"/>
              </a:rPr>
              <a:t>Phase 1 &amp; Step 1</a:t>
            </a:r>
            <a:endParaRPr lang="zh-CN" altLang="en-US" sz="4200" b="1" i="0" u="none" strike="noStrike" kern="1200" cap="none" spc="0" baseline="0">
              <a:solidFill>
                <a:srgbClr val="0F2942"/>
              </a:solidFill>
              <a:latin typeface="Poppins" pitchFamily="0" charset="0"/>
              <a:ea typeface="宋体" pitchFamily="0" charset="0"/>
              <a:cs typeface="Calibri" pitchFamily="0" charset="0"/>
            </a:endParaRPr>
          </a:p>
        </p:txBody>
      </p:sp>
      <p:sp>
        <p:nvSpPr>
          <p:cNvPr id="20" name="Rectangles"/>
          <p:cNvSpPr>
            <a:spLocks/>
          </p:cNvSpPr>
          <p:nvPr/>
        </p:nvSpPr>
        <p:spPr>
          <a:xfrm rot="0">
            <a:off x="3271837" y="4010025"/>
            <a:ext cx="5648325" cy="628650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/>
            <a:spAutoFit/>
          </a:bodyPr>
          <a:lstStyle/>
          <a:p>
            <a:pPr marL="0" indent="0" algn="ctr">
              <a:lnSpc>
                <a:spcPts val="247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650" b="0" i="0" u="none" strike="noStrike" kern="1200" cap="none" spc="0" baseline="0">
                <a:solidFill>
                  <a:srgbClr val="64748B"/>
                </a:solidFill>
                <a:latin typeface="Lato" pitchFamily="0" charset="0"/>
                <a:ea typeface="宋体" pitchFamily="0" charset="0"/>
                <a:cs typeface="Calibri" pitchFamily="0" charset="0"/>
              </a:rPr>
              <a:t>Project Strategic Scope, Case for Action, and Vision Statement</a:t>
            </a:r>
            <a:endParaRPr lang="zh-CN" altLang="en-US" sz="1650" b="0" i="0" u="none" strike="noStrike" kern="1200" cap="none" spc="0" baseline="0">
              <a:solidFill>
                <a:srgbClr val="64748B"/>
              </a:solidFill>
              <a:latin typeface="Lato" pitchFamily="0" charset="0"/>
              <a:ea typeface="宋体" pitchFamily="0" charset="0"/>
              <a:cs typeface="Calibri" pitchFamily="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4260655"/>
      </p:ext>
    </p:extLst>
  </p:cSld>
  <p:clrMapOvr>
    <a:masterClrMapping/>
  </p:clrMapOvr>
</p:sld>
</file>

<file path=ppt/slides/slide3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s" descr="image.pn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 rot="0">
            <a:off x="0" y="0"/>
            <a:ext cx="12192000" cy="6858000"/>
          </a:xfrm>
          <a:prstGeom prst="rect"/>
          <a:noFill/>
          <a:ln w="12700" cmpd="sng" cap="flat">
            <a:noFill/>
            <a:prstDash val="solid"/>
            <a:miter/>
          </a:ln>
        </p:spPr>
      </p:pic>
      <p:sp>
        <p:nvSpPr>
          <p:cNvPr id="22" name="Rectangles"/>
          <p:cNvSpPr>
            <a:spLocks/>
          </p:cNvSpPr>
          <p:nvPr/>
        </p:nvSpPr>
        <p:spPr>
          <a:xfrm rot="0">
            <a:off x="571500" y="2162175"/>
            <a:ext cx="5600699" cy="266700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/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b="0" i="0" u="none" strike="noStrike" kern="1200" cap="none" spc="0" baseline="0">
                <a:solidFill>
                  <a:srgbClr val="0E7490"/>
                </a:solidFill>
                <a:latin typeface="Poppins SemiBold" pitchFamily="0" charset="0"/>
                <a:ea typeface="宋体" pitchFamily="0" charset="0"/>
                <a:cs typeface="Calibri" pitchFamily="0" charset="0"/>
              </a:rPr>
              <a:t>Urgency for Process Redesign</a:t>
            </a:r>
            <a:endParaRPr lang="zh-CN" altLang="en-US" sz="1800" b="0" i="0" u="none" strike="noStrike" kern="1200" cap="none" spc="0" baseline="0">
              <a:solidFill>
                <a:srgbClr val="0E7490"/>
              </a:solidFill>
              <a:latin typeface="Poppins SemiBold" pitchFamily="0" charset="0"/>
              <a:ea typeface="宋体" pitchFamily="0" charset="0"/>
              <a:cs typeface="Calibri" pitchFamily="0" charset="0"/>
            </a:endParaRPr>
          </a:p>
        </p:txBody>
      </p:sp>
      <p:sp>
        <p:nvSpPr>
          <p:cNvPr id="23" name="Rectangles"/>
          <p:cNvSpPr>
            <a:spLocks/>
          </p:cNvSpPr>
          <p:nvPr/>
        </p:nvSpPr>
        <p:spPr>
          <a:xfrm rot="0">
            <a:off x="571500" y="2609850"/>
            <a:ext cx="5334000" cy="971295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/>
            <a:spAutoFit/>
          </a:bodyPr>
          <a:lstStyle/>
          <a:p>
            <a:pPr marL="0" indent="0" algn="l">
              <a:lnSpc>
                <a:spcPts val="19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275" b="0" i="0" u="none" strike="noStrike" kern="1200" cap="none" spc="0" baseline="0">
                <a:solidFill>
                  <a:srgbClr val="334155"/>
                </a:solidFill>
                <a:latin typeface="Lato" pitchFamily="0" charset="0"/>
                <a:ea typeface="宋体" pitchFamily="0" charset="0"/>
                <a:cs typeface="Calibri" pitchFamily="0" charset="0"/>
              </a:rPr>
              <a:t>As a leading supplier of gasoline, our core operation relies on transporting fuel from central storage terminals directly to retail gas stations. However, current operations face critical operational bottlenecks:</a:t>
            </a:r>
            <a:endParaRPr lang="zh-CN" altLang="en-US" sz="1275" b="0" i="0" u="none" strike="noStrike" kern="1200" cap="none" spc="0" baseline="0">
              <a:solidFill>
                <a:srgbClr val="334155"/>
              </a:solidFill>
              <a:latin typeface="Lato" pitchFamily="0" charset="0"/>
              <a:ea typeface="宋体" pitchFamily="0" charset="0"/>
              <a:cs typeface="Calibri" pitchFamily="0" charset="0"/>
            </a:endParaRPr>
          </a:p>
        </p:txBody>
      </p:sp>
      <p:sp>
        <p:nvSpPr>
          <p:cNvPr id="24" name="Rectangles"/>
          <p:cNvSpPr>
            <a:spLocks/>
          </p:cNvSpPr>
          <p:nvPr/>
        </p:nvSpPr>
        <p:spPr>
          <a:xfrm rot="0">
            <a:off x="666750" y="3450430"/>
            <a:ext cx="95250" cy="190500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/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275" b="0" i="0" u="none" strike="noStrike" kern="1200" cap="none" spc="0" baseline="0">
                <a:solidFill>
                  <a:srgbClr val="334155"/>
                </a:solidFill>
                <a:latin typeface="Lato" pitchFamily="0" charset="0"/>
                <a:ea typeface="宋体" pitchFamily="0" charset="0"/>
                <a:cs typeface="Calibri" pitchFamily="0" charset="0"/>
              </a:rPr>
              <a:t>•</a:t>
            </a:r>
            <a:endParaRPr lang="zh-CN" altLang="en-US" sz="1275" b="0" i="0" u="none" strike="noStrike" kern="1200" cap="none" spc="0" baseline="0">
              <a:solidFill>
                <a:srgbClr val="334155"/>
              </a:solidFill>
              <a:latin typeface="Lato" pitchFamily="0" charset="0"/>
              <a:ea typeface="宋体" pitchFamily="0" charset="0"/>
              <a:cs typeface="Calibri" pitchFamily="0" charset="0"/>
            </a:endParaRPr>
          </a:p>
        </p:txBody>
      </p:sp>
      <p:sp>
        <p:nvSpPr>
          <p:cNvPr id="25" name="Rectangles"/>
          <p:cNvSpPr>
            <a:spLocks/>
          </p:cNvSpPr>
          <p:nvPr/>
        </p:nvSpPr>
        <p:spPr>
          <a:xfrm rot="0">
            <a:off x="762000" y="3452812"/>
            <a:ext cx="5143500" cy="485648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95250" tIns="0" rIns="0" bIns="0" anchor="t" anchorCtr="0">
            <a:prstTxWarp prst="textNoShape"/>
            <a:spAutoFit/>
          </a:bodyPr>
          <a:lstStyle/>
          <a:p>
            <a:pPr marL="0" indent="0" algn="l">
              <a:lnSpc>
                <a:spcPts val="19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275" b="1" i="0" u="none" strike="noStrike" kern="1200" cap="none" spc="0" baseline="0">
                <a:solidFill>
                  <a:srgbClr val="334155"/>
                </a:solidFill>
                <a:latin typeface="Lato" pitchFamily="0" charset="0"/>
                <a:ea typeface="宋体" pitchFamily="0" charset="0"/>
                <a:cs typeface="Calibri" pitchFamily="0" charset="0"/>
              </a:rPr>
              <a:t>Legacy Fleet Limitations:</a:t>
            </a:r>
            <a:r>
              <a:rPr lang="en-US" altLang="zh-CN" sz="1275" b="0" i="0" u="none" strike="noStrike" kern="1200" cap="none" spc="0" baseline="0">
                <a:solidFill>
                  <a:srgbClr val="334155"/>
                </a:solidFill>
                <a:latin typeface="Lato" pitchFamily="0" charset="0"/>
                <a:ea typeface="宋体" pitchFamily="0" charset="0"/>
                <a:cs typeface="Calibri" pitchFamily="0" charset="0"/>
              </a:rPr>
              <a:t> Operating only 12 outdated delivery trucks lacking basic telematics and GPS tracking.</a:t>
            </a:r>
            <a:endParaRPr lang="zh-CN" altLang="en-US" sz="1275" b="0" i="0" u="none" strike="noStrike" kern="1200" cap="none" spc="0" baseline="0">
              <a:solidFill>
                <a:srgbClr val="334155"/>
              </a:solidFill>
              <a:latin typeface="Lato" pitchFamily="0" charset="0"/>
              <a:ea typeface="宋体" pitchFamily="0" charset="0"/>
              <a:cs typeface="Calibri" pitchFamily="0" charset="0"/>
            </a:endParaRPr>
          </a:p>
        </p:txBody>
      </p:sp>
      <p:sp>
        <p:nvSpPr>
          <p:cNvPr id="26" name="Rectangles"/>
          <p:cNvSpPr>
            <a:spLocks/>
          </p:cNvSpPr>
          <p:nvPr/>
        </p:nvSpPr>
        <p:spPr>
          <a:xfrm rot="0">
            <a:off x="666750" y="4050506"/>
            <a:ext cx="95250" cy="190500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/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275" b="0" i="0" u="none" strike="noStrike" kern="1200" cap="none" spc="0" baseline="0">
                <a:solidFill>
                  <a:srgbClr val="334155"/>
                </a:solidFill>
                <a:latin typeface="Lato" pitchFamily="0" charset="0"/>
                <a:ea typeface="宋体" pitchFamily="0" charset="0"/>
                <a:cs typeface="Calibri" pitchFamily="0" charset="0"/>
              </a:rPr>
              <a:t>•</a:t>
            </a:r>
            <a:endParaRPr lang="zh-CN" altLang="en-US" sz="1275" b="0" i="0" u="none" strike="noStrike" kern="1200" cap="none" spc="0" baseline="0">
              <a:solidFill>
                <a:srgbClr val="334155"/>
              </a:solidFill>
              <a:latin typeface="Lato" pitchFamily="0" charset="0"/>
              <a:ea typeface="宋体" pitchFamily="0" charset="0"/>
              <a:cs typeface="Calibri" pitchFamily="0" charset="0"/>
            </a:endParaRPr>
          </a:p>
        </p:txBody>
      </p:sp>
      <p:sp>
        <p:nvSpPr>
          <p:cNvPr id="27" name="Rectangles"/>
          <p:cNvSpPr>
            <a:spLocks/>
          </p:cNvSpPr>
          <p:nvPr/>
        </p:nvSpPr>
        <p:spPr>
          <a:xfrm rot="0">
            <a:off x="762000" y="4052887"/>
            <a:ext cx="5143500" cy="485647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95250" tIns="0" rIns="0" bIns="0" anchor="t" anchorCtr="0">
            <a:prstTxWarp prst="textNoShape"/>
            <a:spAutoFit/>
          </a:bodyPr>
          <a:lstStyle/>
          <a:p>
            <a:pPr marL="0" indent="0" algn="l">
              <a:lnSpc>
                <a:spcPts val="19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275" b="1" i="0" u="none" strike="noStrike" kern="1200" cap="none" spc="0" baseline="0">
                <a:solidFill>
                  <a:srgbClr val="334155"/>
                </a:solidFill>
                <a:latin typeface="Lato" pitchFamily="0" charset="0"/>
                <a:ea typeface="宋体" pitchFamily="0" charset="0"/>
                <a:cs typeface="Calibri" pitchFamily="0" charset="0"/>
              </a:rPr>
              <a:t>High Logistics Costs:</a:t>
            </a:r>
            <a:r>
              <a:rPr lang="en-US" altLang="zh-CN" sz="1275" b="0" i="0" u="none" strike="noStrike" kern="1200" cap="none" spc="0" baseline="0">
                <a:solidFill>
                  <a:srgbClr val="334155"/>
                </a:solidFill>
                <a:latin typeface="Lato" pitchFamily="0" charset="0"/>
                <a:ea typeface="宋体" pitchFamily="0" charset="0"/>
                <a:cs typeface="Calibri" pitchFamily="0" charset="0"/>
              </a:rPr>
              <a:t> Excessive fuel consumption and frequent breakdowns inflate transit overheads.</a:t>
            </a:r>
            <a:endParaRPr lang="zh-CN" altLang="en-US" sz="1275" b="0" i="0" u="none" strike="noStrike" kern="1200" cap="none" spc="0" baseline="0">
              <a:solidFill>
                <a:srgbClr val="334155"/>
              </a:solidFill>
              <a:latin typeface="Lato" pitchFamily="0" charset="0"/>
              <a:ea typeface="宋体" pitchFamily="0" charset="0"/>
              <a:cs typeface="Calibri" pitchFamily="0" charset="0"/>
            </a:endParaRPr>
          </a:p>
        </p:txBody>
      </p:sp>
      <p:sp>
        <p:nvSpPr>
          <p:cNvPr id="28" name="Rectangles"/>
          <p:cNvSpPr>
            <a:spLocks/>
          </p:cNvSpPr>
          <p:nvPr/>
        </p:nvSpPr>
        <p:spPr>
          <a:xfrm rot="0">
            <a:off x="666750" y="4650581"/>
            <a:ext cx="95250" cy="190500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/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275" b="0" i="0" u="none" strike="noStrike" kern="1200" cap="none" spc="0" baseline="0">
                <a:solidFill>
                  <a:srgbClr val="334155"/>
                </a:solidFill>
                <a:latin typeface="Lato" pitchFamily="0" charset="0"/>
                <a:ea typeface="宋体" pitchFamily="0" charset="0"/>
                <a:cs typeface="Calibri" pitchFamily="0" charset="0"/>
              </a:rPr>
              <a:t>•</a:t>
            </a:r>
            <a:endParaRPr lang="zh-CN" altLang="en-US" sz="1275" b="0" i="0" u="none" strike="noStrike" kern="1200" cap="none" spc="0" baseline="0">
              <a:solidFill>
                <a:srgbClr val="334155"/>
              </a:solidFill>
              <a:latin typeface="Lato" pitchFamily="0" charset="0"/>
              <a:ea typeface="宋体" pitchFamily="0" charset="0"/>
              <a:cs typeface="Calibri" pitchFamily="0" charset="0"/>
            </a:endParaRPr>
          </a:p>
        </p:txBody>
      </p:sp>
      <p:sp>
        <p:nvSpPr>
          <p:cNvPr id="29" name="Rectangles"/>
          <p:cNvSpPr>
            <a:spLocks/>
          </p:cNvSpPr>
          <p:nvPr/>
        </p:nvSpPr>
        <p:spPr>
          <a:xfrm rot="0">
            <a:off x="762000" y="4652962"/>
            <a:ext cx="5143500" cy="485648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95250" tIns="0" rIns="0" bIns="0" anchor="t" anchorCtr="0">
            <a:prstTxWarp prst="textNoShape"/>
            <a:spAutoFit/>
          </a:bodyPr>
          <a:lstStyle/>
          <a:p>
            <a:pPr marL="0" indent="0" algn="l">
              <a:lnSpc>
                <a:spcPts val="19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275" b="1" i="0" u="none" strike="noStrike" kern="1200" cap="none" spc="0" baseline="0">
                <a:solidFill>
                  <a:srgbClr val="334155"/>
                </a:solidFill>
                <a:latin typeface="Lato" pitchFamily="0" charset="0"/>
                <a:ea typeface="宋体" pitchFamily="0" charset="0"/>
                <a:cs typeface="Calibri" pitchFamily="0" charset="0"/>
              </a:rPr>
              <a:t>Customer Dissatisfaction:</a:t>
            </a:r>
            <a:r>
              <a:rPr lang="en-US" altLang="zh-CN" sz="1275" b="0" i="0" u="none" strike="noStrike" kern="1200" cap="none" spc="0" baseline="0">
                <a:solidFill>
                  <a:srgbClr val="334155"/>
                </a:solidFill>
                <a:latin typeface="Lato" pitchFamily="0" charset="0"/>
                <a:ea typeface="宋体" pitchFamily="0" charset="0"/>
                <a:cs typeface="Calibri" pitchFamily="0" charset="0"/>
              </a:rPr>
              <a:t> Chronic delays in fuel station replenishment leading to stockouts and consumer complaints.</a:t>
            </a:r>
            <a:endParaRPr lang="zh-CN" altLang="en-US" sz="1275" b="0" i="0" u="none" strike="noStrike" kern="1200" cap="none" spc="0" baseline="0">
              <a:solidFill>
                <a:srgbClr val="334155"/>
              </a:solidFill>
              <a:latin typeface="Lato" pitchFamily="0" charset="0"/>
              <a:ea typeface="宋体" pitchFamily="0" charset="0"/>
              <a:cs typeface="Calibri" pitchFamily="0" charset="0"/>
            </a:endParaRPr>
          </a:p>
        </p:txBody>
      </p:sp>
      <p:pic>
        <p:nvPicPr>
          <p:cNvPr id="30" name="Images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0">
            <a:off x="7746996" y="2197548"/>
            <a:ext cx="3162299" cy="180975"/>
          </a:xfrm>
          <a:prstGeom prst="rect"/>
          <a:noFill/>
          <a:ln w="12700" cmpd="sng" cap="flat">
            <a:noFill/>
            <a:prstDash val="solid"/>
            <a:miter/>
          </a:ln>
        </p:spPr>
      </p:pic>
      <p:sp>
        <p:nvSpPr>
          <p:cNvPr id="31" name="Rectangles"/>
          <p:cNvSpPr>
            <a:spLocks/>
          </p:cNvSpPr>
          <p:nvPr/>
        </p:nvSpPr>
        <p:spPr>
          <a:xfrm rot="0">
            <a:off x="571500" y="476250"/>
            <a:ext cx="11601450" cy="390525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/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550" b="1" i="0" u="none" strike="noStrike" kern="1200" cap="none" spc="0" baseline="0">
                <a:solidFill>
                  <a:srgbClr val="0F2942"/>
                </a:solidFill>
                <a:latin typeface="Poppins" pitchFamily="0" charset="0"/>
                <a:ea typeface="宋体" pitchFamily="0" charset="0"/>
                <a:cs typeface="Calibri" pitchFamily="0" charset="0"/>
              </a:rPr>
              <a:t>Step 1: Case for Action</a:t>
            </a:r>
            <a:endParaRPr lang="zh-CN" altLang="en-US" sz="2550" b="1" i="0" u="none" strike="noStrike" kern="1200" cap="none" spc="0" baseline="0">
              <a:solidFill>
                <a:srgbClr val="0F2942"/>
              </a:solidFill>
              <a:latin typeface="Poppins" pitchFamily="0" charset="0"/>
              <a:ea typeface="宋体" pitchFamily="0" charset="0"/>
              <a:cs typeface="Calibri" pitchFamily="0" charset="0"/>
            </a:endParaRPr>
          </a:p>
        </p:txBody>
      </p:sp>
      <p:sp>
        <p:nvSpPr>
          <p:cNvPr id="32" name="Rectangles"/>
          <p:cNvSpPr>
            <a:spLocks/>
          </p:cNvSpPr>
          <p:nvPr/>
        </p:nvSpPr>
        <p:spPr>
          <a:xfrm rot="0">
            <a:off x="571500" y="1057275"/>
            <a:ext cx="11048999" cy="28575"/>
          </a:xfrm>
          <a:prstGeom prst="rect"/>
          <a:solidFill>
            <a:srgbClr val="D97706"/>
          </a:solidFill>
          <a:ln w="9525" cmpd="sng" cap="flat">
            <a:noFill/>
            <a:prstDash val="solid"/>
            <a:round/>
          </a:ln>
        </p:spPr>
      </p:sp>
      <p:pic>
        <p:nvPicPr>
          <p:cNvPr id="33" name="Images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0">
            <a:off x="6137319" y="2167145"/>
            <a:ext cx="5251094" cy="3069695"/>
          </a:xfrm>
          <a:prstGeom prst="rect"/>
          <a:noFill/>
          <a:ln w="12700" cmpd="sng" cap="flat">
            <a:noFill/>
            <a:prstDash val="solid"/>
            <a:miter/>
          </a:ln>
        </p:spPr>
      </p:pic>
    </p:spTree>
    <p:extLst>
      <p:ext uri="{BB962C8B-B14F-4D97-AF65-F5344CB8AC3E}">
        <p14:creationId xmlns:p14="http://schemas.microsoft.com/office/powerpoint/2010/main" val="446342307"/>
      </p:ext>
    </p:extLst>
  </p:cSld>
  <p:clrMapOvr>
    <a:masterClrMapping/>
  </p:clrMapOvr>
</p:sld>
</file>

<file path=ppt/slides/slide4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Images" descr="image.pn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 rot="0">
            <a:off x="0" y="0"/>
            <a:ext cx="12192000" cy="6858000"/>
          </a:xfrm>
          <a:prstGeom prst="rect"/>
          <a:noFill/>
          <a:ln w="12700" cmpd="sng" cap="flat">
            <a:noFill/>
            <a:prstDash val="solid"/>
            <a:miter/>
          </a:ln>
        </p:spPr>
      </p:pic>
      <p:pic>
        <p:nvPicPr>
          <p:cNvPr id="35" name="Images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0">
            <a:off x="571500" y="2278856"/>
            <a:ext cx="2583656" cy="3195637"/>
          </a:xfrm>
          <a:prstGeom prst="rect"/>
          <a:noFill/>
          <a:ln w="12700" cmpd="sng" cap="flat">
            <a:noFill/>
            <a:prstDash val="solid"/>
            <a:miter/>
          </a:ln>
        </p:spPr>
      </p:pic>
      <p:pic>
        <p:nvPicPr>
          <p:cNvPr id="36" name="Images" descr="imag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0">
            <a:off x="3393281" y="2278856"/>
            <a:ext cx="2583656" cy="3195637"/>
          </a:xfrm>
          <a:prstGeom prst="rect"/>
          <a:noFill/>
          <a:ln w="12700" cmpd="sng" cap="flat">
            <a:noFill/>
            <a:prstDash val="solid"/>
            <a:miter/>
          </a:ln>
        </p:spPr>
      </p:pic>
      <p:pic>
        <p:nvPicPr>
          <p:cNvPr id="37" name="Images" descr="imag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0">
            <a:off x="6215062" y="2278856"/>
            <a:ext cx="2583656" cy="3195637"/>
          </a:xfrm>
          <a:prstGeom prst="rect"/>
          <a:noFill/>
          <a:ln w="12700" cmpd="sng" cap="flat">
            <a:noFill/>
            <a:prstDash val="solid"/>
            <a:miter/>
          </a:ln>
        </p:spPr>
      </p:pic>
      <p:pic>
        <p:nvPicPr>
          <p:cNvPr id="38" name="Images" descr="image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0">
            <a:off x="9036843" y="2278856"/>
            <a:ext cx="2583656" cy="3195637"/>
          </a:xfrm>
          <a:prstGeom prst="rect"/>
          <a:noFill/>
          <a:ln w="12700" cmpd="sng" cap="flat">
            <a:noFill/>
            <a:prstDash val="solid"/>
            <a:miter/>
          </a:ln>
        </p:spPr>
      </p:pic>
      <p:sp>
        <p:nvSpPr>
          <p:cNvPr id="39" name="Rectangles"/>
          <p:cNvSpPr>
            <a:spLocks/>
          </p:cNvSpPr>
          <p:nvPr/>
        </p:nvSpPr>
        <p:spPr>
          <a:xfrm rot="0">
            <a:off x="819150" y="3117056"/>
            <a:ext cx="2192774" cy="533400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/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b="0" i="0" u="none" strike="noStrike" kern="1200" cap="none" spc="0" baseline="0">
                <a:solidFill>
                  <a:srgbClr val="0E7490"/>
                </a:solidFill>
                <a:latin typeface="Poppins SemiBold" pitchFamily="0" charset="0"/>
                <a:ea typeface="宋体" pitchFamily="0" charset="0"/>
                <a:cs typeface="Calibri" pitchFamily="0" charset="0"/>
              </a:rPr>
              <a:t>1. Workforce Training</a:t>
            </a:r>
            <a:endParaRPr lang="zh-CN" altLang="en-US" sz="1800" b="0" i="0" u="none" strike="noStrike" kern="1200" cap="none" spc="0" baseline="0">
              <a:solidFill>
                <a:srgbClr val="0E7490"/>
              </a:solidFill>
              <a:latin typeface="Poppins SemiBold" pitchFamily="0" charset="0"/>
              <a:ea typeface="宋体" pitchFamily="0" charset="0"/>
              <a:cs typeface="Calibri" pitchFamily="0" charset="0"/>
            </a:endParaRPr>
          </a:p>
        </p:txBody>
      </p:sp>
      <p:sp>
        <p:nvSpPr>
          <p:cNvPr id="40" name="Rectangles"/>
          <p:cNvSpPr>
            <a:spLocks/>
          </p:cNvSpPr>
          <p:nvPr/>
        </p:nvSpPr>
        <p:spPr>
          <a:xfrm rot="0">
            <a:off x="819150" y="3898106"/>
            <a:ext cx="2088356" cy="1456944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/>
            <a:spAutoFit/>
          </a:bodyPr>
          <a:lstStyle/>
          <a:p>
            <a:pPr marL="0" indent="0" algn="l">
              <a:lnSpc>
                <a:spcPts val="19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275" b="0" i="0" u="none" strike="noStrike" kern="1200" cap="none" spc="0" baseline="0">
                <a:solidFill>
                  <a:srgbClr val="334155"/>
                </a:solidFill>
                <a:latin typeface="Lato" pitchFamily="0" charset="0"/>
                <a:ea typeface="宋体" pitchFamily="0" charset="0"/>
                <a:cs typeface="Calibri" pitchFamily="0" charset="0"/>
              </a:rPr>
              <a:t>Upskill truck drivers in advanced defensive driving, time management, and rapid on-road troubleshooting to ensure schedule compliance.</a:t>
            </a:r>
            <a:endParaRPr lang="zh-CN" altLang="en-US" sz="1275" b="0" i="0" u="none" strike="noStrike" kern="1200" cap="none" spc="0" baseline="0">
              <a:solidFill>
                <a:srgbClr val="334155"/>
              </a:solidFill>
              <a:latin typeface="Lato" pitchFamily="0" charset="0"/>
              <a:ea typeface="宋体" pitchFamily="0" charset="0"/>
              <a:cs typeface="Calibri" pitchFamily="0" charset="0"/>
            </a:endParaRPr>
          </a:p>
        </p:txBody>
      </p:sp>
      <p:sp>
        <p:nvSpPr>
          <p:cNvPr id="41" name="Rectangles"/>
          <p:cNvSpPr>
            <a:spLocks/>
          </p:cNvSpPr>
          <p:nvPr/>
        </p:nvSpPr>
        <p:spPr>
          <a:xfrm rot="0">
            <a:off x="3640931" y="3117056"/>
            <a:ext cx="2192774" cy="266700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/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b="0" i="0" u="none" strike="noStrike" kern="1200" cap="none" spc="0" baseline="0">
                <a:solidFill>
                  <a:srgbClr val="0E7490"/>
                </a:solidFill>
                <a:latin typeface="Poppins SemiBold" pitchFamily="0" charset="0"/>
                <a:ea typeface="宋体" pitchFamily="0" charset="0"/>
                <a:cs typeface="Calibri" pitchFamily="0" charset="0"/>
              </a:rPr>
              <a:t>2. Fleet Renewal</a:t>
            </a:r>
            <a:endParaRPr lang="zh-CN" altLang="en-US" sz="1800" b="0" i="0" u="none" strike="noStrike" kern="1200" cap="none" spc="0" baseline="0">
              <a:solidFill>
                <a:srgbClr val="0E7490"/>
              </a:solidFill>
              <a:latin typeface="Poppins SemiBold" pitchFamily="0" charset="0"/>
              <a:ea typeface="宋体" pitchFamily="0" charset="0"/>
              <a:cs typeface="Calibri" pitchFamily="0" charset="0"/>
            </a:endParaRPr>
          </a:p>
        </p:txBody>
      </p:sp>
      <p:sp>
        <p:nvSpPr>
          <p:cNvPr id="42" name="Rectangles"/>
          <p:cNvSpPr>
            <a:spLocks/>
          </p:cNvSpPr>
          <p:nvPr/>
        </p:nvSpPr>
        <p:spPr>
          <a:xfrm rot="0">
            <a:off x="3640931" y="3564731"/>
            <a:ext cx="2088355" cy="1214437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/>
            <a:spAutoFit/>
          </a:bodyPr>
          <a:lstStyle/>
          <a:p>
            <a:pPr marL="0" indent="0" algn="l">
              <a:lnSpc>
                <a:spcPts val="19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275" b="0" i="0" u="none" strike="noStrike" kern="1200" cap="none" spc="0" baseline="0">
                <a:solidFill>
                  <a:srgbClr val="334155"/>
                </a:solidFill>
                <a:latin typeface="Lato" pitchFamily="0" charset="0"/>
                <a:ea typeface="宋体" pitchFamily="0" charset="0"/>
                <a:cs typeface="Calibri" pitchFamily="0" charset="0"/>
              </a:rPr>
              <a:t>Phased replacement of old trucks with modern, high-capacity, fuel-efficient fuel tankers integrated with smart monitoring systems.</a:t>
            </a:r>
            <a:endParaRPr lang="zh-CN" altLang="en-US" sz="1275" b="0" i="0" u="none" strike="noStrike" kern="1200" cap="none" spc="0" baseline="0">
              <a:solidFill>
                <a:srgbClr val="334155"/>
              </a:solidFill>
              <a:latin typeface="Lato" pitchFamily="0" charset="0"/>
              <a:ea typeface="宋体" pitchFamily="0" charset="0"/>
              <a:cs typeface="Calibri" pitchFamily="0" charset="0"/>
            </a:endParaRPr>
          </a:p>
        </p:txBody>
      </p:sp>
      <p:sp>
        <p:nvSpPr>
          <p:cNvPr id="43" name="Rectangles"/>
          <p:cNvSpPr>
            <a:spLocks/>
          </p:cNvSpPr>
          <p:nvPr/>
        </p:nvSpPr>
        <p:spPr>
          <a:xfrm rot="0">
            <a:off x="6462712" y="3117056"/>
            <a:ext cx="2192774" cy="533400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/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b="0" i="0" u="none" strike="noStrike" kern="1200" cap="none" spc="0" baseline="0">
                <a:solidFill>
                  <a:srgbClr val="0E7490"/>
                </a:solidFill>
                <a:latin typeface="Poppins SemiBold" pitchFamily="0" charset="0"/>
                <a:ea typeface="宋体" pitchFamily="0" charset="0"/>
                <a:cs typeface="Calibri" pitchFamily="0" charset="0"/>
              </a:rPr>
              <a:t>3. Smart Dispatching</a:t>
            </a:r>
            <a:endParaRPr lang="zh-CN" altLang="en-US" sz="1800" b="0" i="0" u="none" strike="noStrike" kern="1200" cap="none" spc="0" baseline="0">
              <a:solidFill>
                <a:srgbClr val="0E7490"/>
              </a:solidFill>
              <a:latin typeface="Poppins SemiBold" pitchFamily="0" charset="0"/>
              <a:ea typeface="宋体" pitchFamily="0" charset="0"/>
              <a:cs typeface="Calibri" pitchFamily="0" charset="0"/>
            </a:endParaRPr>
          </a:p>
        </p:txBody>
      </p:sp>
      <p:sp>
        <p:nvSpPr>
          <p:cNvPr id="44" name="Rectangles"/>
          <p:cNvSpPr>
            <a:spLocks/>
          </p:cNvSpPr>
          <p:nvPr/>
        </p:nvSpPr>
        <p:spPr>
          <a:xfrm rot="0">
            <a:off x="6462712" y="3898106"/>
            <a:ext cx="2088355" cy="1214437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/>
            <a:spAutoFit/>
          </a:bodyPr>
          <a:lstStyle/>
          <a:p>
            <a:pPr marL="0" indent="0" algn="l">
              <a:lnSpc>
                <a:spcPts val="19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275" b="0" i="0" u="none" strike="noStrike" kern="1200" cap="none" spc="0" baseline="0">
                <a:solidFill>
                  <a:srgbClr val="334155"/>
                </a:solidFill>
                <a:latin typeface="Lato" pitchFamily="0" charset="0"/>
                <a:ea typeface="宋体" pitchFamily="0" charset="0"/>
                <a:cs typeface="Calibri" pitchFamily="0" charset="0"/>
              </a:rPr>
              <a:t>Implement dynamic route mapping for each truck to prevent traffic delays, lower transit time, and improve fleet responsiveness.</a:t>
            </a:r>
            <a:endParaRPr lang="zh-CN" altLang="en-US" sz="1275" b="0" i="0" u="none" strike="noStrike" kern="1200" cap="none" spc="0" baseline="0">
              <a:solidFill>
                <a:srgbClr val="334155"/>
              </a:solidFill>
              <a:latin typeface="Lato" pitchFamily="0" charset="0"/>
              <a:ea typeface="宋体" pitchFamily="0" charset="0"/>
              <a:cs typeface="Calibri" pitchFamily="0" charset="0"/>
            </a:endParaRPr>
          </a:p>
        </p:txBody>
      </p:sp>
      <p:sp>
        <p:nvSpPr>
          <p:cNvPr id="45" name="Rectangles"/>
          <p:cNvSpPr>
            <a:spLocks/>
          </p:cNvSpPr>
          <p:nvPr/>
        </p:nvSpPr>
        <p:spPr>
          <a:xfrm rot="0">
            <a:off x="9284493" y="3117056"/>
            <a:ext cx="2192774" cy="533400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/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b="0" i="0" u="none" strike="noStrike" kern="1200" cap="none" spc="0" baseline="0">
                <a:solidFill>
                  <a:srgbClr val="0E7490"/>
                </a:solidFill>
                <a:latin typeface="Poppins SemiBold" pitchFamily="0" charset="0"/>
                <a:ea typeface="宋体" pitchFamily="0" charset="0"/>
                <a:cs typeface="Calibri" pitchFamily="0" charset="0"/>
              </a:rPr>
              <a:t>4. Fleet Communication</a:t>
            </a:r>
            <a:endParaRPr lang="zh-CN" altLang="en-US" sz="1800" b="0" i="0" u="none" strike="noStrike" kern="1200" cap="none" spc="0" baseline="0">
              <a:solidFill>
                <a:srgbClr val="0E7490"/>
              </a:solidFill>
              <a:latin typeface="Poppins SemiBold" pitchFamily="0" charset="0"/>
              <a:ea typeface="宋体" pitchFamily="0" charset="0"/>
              <a:cs typeface="Calibri" pitchFamily="0" charset="0"/>
            </a:endParaRPr>
          </a:p>
        </p:txBody>
      </p:sp>
      <p:sp>
        <p:nvSpPr>
          <p:cNvPr id="46" name="Rectangles"/>
          <p:cNvSpPr>
            <a:spLocks/>
          </p:cNvSpPr>
          <p:nvPr/>
        </p:nvSpPr>
        <p:spPr>
          <a:xfrm rot="0">
            <a:off x="9284493" y="3898106"/>
            <a:ext cx="2088356" cy="1456944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/>
            <a:spAutoFit/>
          </a:bodyPr>
          <a:lstStyle/>
          <a:p>
            <a:pPr marL="0" indent="0" algn="l">
              <a:lnSpc>
                <a:spcPts val="19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275" b="0" i="0" u="none" strike="noStrike" kern="1200" cap="none" spc="0" baseline="0">
                <a:solidFill>
                  <a:srgbClr val="334155"/>
                </a:solidFill>
                <a:latin typeface="Lato" pitchFamily="0" charset="0"/>
                <a:ea typeface="宋体" pitchFamily="0" charset="0"/>
                <a:cs typeface="Calibri" pitchFamily="0" charset="0"/>
              </a:rPr>
              <a:t>Equip every vehicle with dedicated two-way telematics and live support radios for instant hazard reporting and roadside help.</a:t>
            </a:r>
            <a:endParaRPr lang="zh-CN" altLang="en-US" sz="1275" b="0" i="0" u="none" strike="noStrike" kern="1200" cap="none" spc="0" baseline="0">
              <a:solidFill>
                <a:srgbClr val="334155"/>
              </a:solidFill>
              <a:latin typeface="Lato" pitchFamily="0" charset="0"/>
              <a:ea typeface="宋体" pitchFamily="0" charset="0"/>
              <a:cs typeface="Calibri" pitchFamily="0" charset="0"/>
            </a:endParaRPr>
          </a:p>
        </p:txBody>
      </p:sp>
      <p:pic>
        <p:nvPicPr>
          <p:cNvPr id="47" name="Images" descr="image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0">
            <a:off x="819150" y="2602705"/>
            <a:ext cx="428625" cy="342900"/>
          </a:xfrm>
          <a:prstGeom prst="rect"/>
          <a:noFill/>
          <a:ln w="12700" cmpd="sng" cap="flat">
            <a:noFill/>
            <a:prstDash val="solid"/>
            <a:miter/>
          </a:ln>
        </p:spPr>
      </p:pic>
      <p:pic>
        <p:nvPicPr>
          <p:cNvPr id="48" name="Images" descr="image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0">
            <a:off x="3640931" y="2602705"/>
            <a:ext cx="428624" cy="342900"/>
          </a:xfrm>
          <a:prstGeom prst="rect"/>
          <a:noFill/>
          <a:ln w="12700" cmpd="sng" cap="flat">
            <a:noFill/>
            <a:prstDash val="solid"/>
            <a:miter/>
          </a:ln>
        </p:spPr>
      </p:pic>
      <p:pic>
        <p:nvPicPr>
          <p:cNvPr id="49" name="Images" descr="image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0">
            <a:off x="6462712" y="2602705"/>
            <a:ext cx="342900" cy="342900"/>
          </a:xfrm>
          <a:prstGeom prst="rect"/>
          <a:noFill/>
          <a:ln w="12700" cmpd="sng" cap="flat">
            <a:noFill/>
            <a:prstDash val="solid"/>
            <a:miter/>
          </a:ln>
        </p:spPr>
      </p:pic>
      <p:pic>
        <p:nvPicPr>
          <p:cNvPr id="50" name="Images" descr="image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 rot="0">
            <a:off x="9284493" y="2602705"/>
            <a:ext cx="342900" cy="342900"/>
          </a:xfrm>
          <a:prstGeom prst="rect"/>
          <a:noFill/>
          <a:ln w="12700" cmpd="sng" cap="flat">
            <a:noFill/>
            <a:prstDash val="solid"/>
            <a:miter/>
          </a:ln>
        </p:spPr>
      </p:pic>
      <p:sp>
        <p:nvSpPr>
          <p:cNvPr id="51" name="Rectangles"/>
          <p:cNvSpPr>
            <a:spLocks/>
          </p:cNvSpPr>
          <p:nvPr/>
        </p:nvSpPr>
        <p:spPr>
          <a:xfrm rot="0">
            <a:off x="571500" y="476250"/>
            <a:ext cx="11601450" cy="390525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/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550" b="1" i="0" u="none" strike="noStrike" kern="1200" cap="none" spc="0" baseline="0">
                <a:solidFill>
                  <a:srgbClr val="0F2942"/>
                </a:solidFill>
                <a:latin typeface="Poppins" pitchFamily="0" charset="0"/>
                <a:ea typeface="宋体" pitchFamily="0" charset="0"/>
                <a:cs typeface="Calibri" pitchFamily="0" charset="0"/>
              </a:rPr>
              <a:t>Step 1: Strategic Vision Statement</a:t>
            </a:r>
            <a:endParaRPr lang="zh-CN" altLang="en-US" sz="2550" b="1" i="0" u="none" strike="noStrike" kern="1200" cap="none" spc="0" baseline="0">
              <a:solidFill>
                <a:srgbClr val="0F2942"/>
              </a:solidFill>
              <a:latin typeface="Poppins" pitchFamily="0" charset="0"/>
              <a:ea typeface="宋体" pitchFamily="0" charset="0"/>
              <a:cs typeface="Calibri" pitchFamily="0" charset="0"/>
            </a:endParaRPr>
          </a:p>
        </p:txBody>
      </p:sp>
      <p:sp>
        <p:nvSpPr>
          <p:cNvPr id="52" name="Rectangles"/>
          <p:cNvSpPr>
            <a:spLocks/>
          </p:cNvSpPr>
          <p:nvPr/>
        </p:nvSpPr>
        <p:spPr>
          <a:xfrm rot="0">
            <a:off x="571500" y="1057275"/>
            <a:ext cx="11048999" cy="28575"/>
          </a:xfrm>
          <a:prstGeom prst="rect"/>
          <a:solidFill>
            <a:srgbClr val="D97706"/>
          </a:solidFill>
          <a:ln w="9525" cmpd="sng" cap="flat">
            <a:noFill/>
            <a:prstDash val="solid"/>
            <a:round/>
          </a:ln>
        </p:spPr>
      </p:sp>
    </p:spTree>
    <p:extLst>
      <p:ext uri="{BB962C8B-B14F-4D97-AF65-F5344CB8AC3E}">
        <p14:creationId xmlns:p14="http://schemas.microsoft.com/office/powerpoint/2010/main" val="692611531"/>
      </p:ext>
    </p:extLst>
  </p:cSld>
  <p:clrMapOvr>
    <a:masterClrMapping/>
  </p:clrMapOvr>
</p:sld>
</file>

<file path=ppt/slides/slide5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Images" descr="image.pn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 rot="0">
            <a:off x="0" y="0"/>
            <a:ext cx="12192000" cy="6858000"/>
          </a:xfrm>
          <a:prstGeom prst="rect"/>
          <a:noFill/>
          <a:ln w="12700" cmpd="sng" cap="flat">
            <a:noFill/>
            <a:prstDash val="solid"/>
            <a:miter/>
          </a:ln>
        </p:spPr>
      </p:pic>
      <p:pic>
        <p:nvPicPr>
          <p:cNvPr id="54" name="Images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0">
            <a:off x="571500" y="2336006"/>
            <a:ext cx="5334000" cy="3081337"/>
          </a:xfrm>
          <a:prstGeom prst="rect"/>
          <a:noFill/>
          <a:ln w="12700" cmpd="sng" cap="flat">
            <a:noFill/>
            <a:prstDash val="solid"/>
            <a:miter/>
          </a:ln>
        </p:spPr>
      </p:pic>
      <p:pic>
        <p:nvPicPr>
          <p:cNvPr id="55" name="Images" descr="imag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0">
            <a:off x="6286499" y="2336006"/>
            <a:ext cx="5334001" cy="3081337"/>
          </a:xfrm>
          <a:prstGeom prst="rect"/>
          <a:noFill/>
          <a:ln w="12700" cmpd="sng" cap="flat">
            <a:noFill/>
            <a:prstDash val="solid"/>
            <a:miter/>
          </a:ln>
        </p:spPr>
      </p:pic>
      <p:sp>
        <p:nvSpPr>
          <p:cNvPr id="56" name="Rectangles"/>
          <p:cNvSpPr>
            <a:spLocks/>
          </p:cNvSpPr>
          <p:nvPr/>
        </p:nvSpPr>
        <p:spPr>
          <a:xfrm rot="0">
            <a:off x="866775" y="2631281"/>
            <a:ext cx="4980622" cy="266700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/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b="0" i="0" u="none" strike="noStrike" kern="1200" cap="none" spc="0" baseline="0">
                <a:solidFill>
                  <a:srgbClr val="0E7490"/>
                </a:solidFill>
                <a:latin typeface="Poppins SemiBold" pitchFamily="0" charset="0"/>
                <a:ea typeface="宋体" pitchFamily="0" charset="0"/>
                <a:cs typeface="Calibri" pitchFamily="0" charset="0"/>
              </a:rPr>
              <a:t>Supply Chain Workflows (P1 - P3)</a:t>
            </a:r>
            <a:endParaRPr lang="zh-CN" altLang="en-US" sz="1800" b="0" i="0" u="none" strike="noStrike" kern="1200" cap="none" spc="0" baseline="0">
              <a:solidFill>
                <a:srgbClr val="0E7490"/>
              </a:solidFill>
              <a:latin typeface="Poppins SemiBold" pitchFamily="0" charset="0"/>
              <a:ea typeface="宋体" pitchFamily="0" charset="0"/>
              <a:cs typeface="Calibri" pitchFamily="0" charset="0"/>
            </a:endParaRPr>
          </a:p>
        </p:txBody>
      </p:sp>
      <p:sp>
        <p:nvSpPr>
          <p:cNvPr id="57" name="Rectangles"/>
          <p:cNvSpPr>
            <a:spLocks/>
          </p:cNvSpPr>
          <p:nvPr/>
        </p:nvSpPr>
        <p:spPr>
          <a:xfrm rot="0">
            <a:off x="866775" y="3078956"/>
            <a:ext cx="4743450" cy="485648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/>
            <a:spAutoFit/>
          </a:bodyPr>
          <a:lstStyle/>
          <a:p>
            <a:pPr marL="0" indent="0" algn="l">
              <a:lnSpc>
                <a:spcPts val="19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275" b="1" i="0" u="none" strike="noStrike" kern="1200" cap="none" spc="0" baseline="0">
                <a:solidFill>
                  <a:srgbClr val="334155"/>
                </a:solidFill>
                <a:latin typeface="Lato" pitchFamily="0" charset="0"/>
                <a:ea typeface="宋体" pitchFamily="0" charset="0"/>
                <a:cs typeface="Calibri" pitchFamily="0" charset="0"/>
              </a:rPr>
              <a:t>P1. Loading Fuel:</a:t>
            </a:r>
            <a:r>
              <a:rPr lang="en-US" altLang="zh-CN" sz="1275" b="0" i="0" u="none" strike="noStrike" kern="1200" cap="none" spc="0" baseline="0">
                <a:solidFill>
                  <a:srgbClr val="334155"/>
                </a:solidFill>
                <a:latin typeface="Lato" pitchFamily="0" charset="0"/>
                <a:ea typeface="宋体" pitchFamily="0" charset="0"/>
                <a:cs typeface="Calibri" pitchFamily="0" charset="0"/>
              </a:rPr>
              <a:t> Pumping fuel into trucks at primary depot storage tanks.</a:t>
            </a:r>
            <a:endParaRPr lang="zh-CN" altLang="en-US" sz="1275" b="0" i="0" u="none" strike="noStrike" kern="1200" cap="none" spc="0" baseline="0">
              <a:solidFill>
                <a:srgbClr val="334155"/>
              </a:solidFill>
              <a:latin typeface="Lato" pitchFamily="0" charset="0"/>
              <a:ea typeface="宋体" pitchFamily="0" charset="0"/>
              <a:cs typeface="Calibri" pitchFamily="0" charset="0"/>
            </a:endParaRPr>
          </a:p>
        </p:txBody>
      </p:sp>
      <p:sp>
        <p:nvSpPr>
          <p:cNvPr id="58" name="Rectangles"/>
          <p:cNvSpPr>
            <a:spLocks/>
          </p:cNvSpPr>
          <p:nvPr/>
        </p:nvSpPr>
        <p:spPr>
          <a:xfrm rot="0">
            <a:off x="866775" y="3679031"/>
            <a:ext cx="4743450" cy="485647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/>
            <a:spAutoFit/>
          </a:bodyPr>
          <a:lstStyle/>
          <a:p>
            <a:pPr marL="0" indent="0" algn="l">
              <a:lnSpc>
                <a:spcPts val="19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275" b="1" i="0" u="none" strike="noStrike" kern="1200" cap="none" spc="0" baseline="0">
                <a:solidFill>
                  <a:srgbClr val="334155"/>
                </a:solidFill>
                <a:latin typeface="Lato" pitchFamily="0" charset="0"/>
                <a:ea typeface="宋体" pitchFamily="0" charset="0"/>
                <a:cs typeface="Calibri" pitchFamily="0" charset="0"/>
              </a:rPr>
              <a:t>P2. Security &amp; Verification:</a:t>
            </a:r>
            <a:r>
              <a:rPr lang="en-US" altLang="zh-CN" sz="1275" b="0" i="0" u="none" strike="noStrike" kern="1200" cap="none" spc="0" baseline="0">
                <a:solidFill>
                  <a:srgbClr val="334155"/>
                </a:solidFill>
                <a:latin typeface="Lato" pitchFamily="0" charset="0"/>
                <a:ea typeface="宋体" pitchFamily="0" charset="0"/>
                <a:cs typeface="Calibri" pitchFamily="0" charset="0"/>
              </a:rPr>
              <a:t> Barcode identification and work card checks (P2.1, P2.2) to mitigate fuel theft risks.</a:t>
            </a:r>
            <a:endParaRPr lang="zh-CN" altLang="en-US" sz="1275" b="0" i="0" u="none" strike="noStrike" kern="1200" cap="none" spc="0" baseline="0">
              <a:solidFill>
                <a:srgbClr val="334155"/>
              </a:solidFill>
              <a:latin typeface="Lato" pitchFamily="0" charset="0"/>
              <a:ea typeface="宋体" pitchFamily="0" charset="0"/>
              <a:cs typeface="Calibri" pitchFamily="0" charset="0"/>
            </a:endParaRPr>
          </a:p>
        </p:txBody>
      </p:sp>
      <p:sp>
        <p:nvSpPr>
          <p:cNvPr id="59" name="Rectangles"/>
          <p:cNvSpPr>
            <a:spLocks/>
          </p:cNvSpPr>
          <p:nvPr/>
        </p:nvSpPr>
        <p:spPr>
          <a:xfrm rot="0">
            <a:off x="866775" y="4279106"/>
            <a:ext cx="4743450" cy="728662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/>
            <a:spAutoFit/>
          </a:bodyPr>
          <a:lstStyle/>
          <a:p>
            <a:pPr marL="0" indent="0" algn="l">
              <a:lnSpc>
                <a:spcPts val="19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275" b="1" i="0" u="none" strike="noStrike" kern="1200" cap="none" spc="0" baseline="0">
                <a:solidFill>
                  <a:srgbClr val="334155"/>
                </a:solidFill>
                <a:latin typeface="Lato" pitchFamily="0" charset="0"/>
                <a:ea typeface="宋体" pitchFamily="0" charset="0"/>
                <a:cs typeface="Calibri" pitchFamily="0" charset="0"/>
              </a:rPr>
              <a:t>P3. Road Transportation (Troubled):</a:t>
            </a:r>
            <a:r>
              <a:rPr lang="en-US" altLang="zh-CN" sz="1275" b="0" i="0" u="none" strike="noStrike" kern="1200" cap="none" spc="0" baseline="0">
                <a:solidFill>
                  <a:srgbClr val="334155"/>
                </a:solidFill>
                <a:latin typeface="Lato" pitchFamily="0" charset="0"/>
                <a:ea typeface="宋体" pitchFamily="0" charset="0"/>
                <a:cs typeface="Calibri" pitchFamily="0" charset="0"/>
              </a:rPr>
              <a:t> Overcoming municipal traffic windows (P3.1), road potholes/diversions (P3.3), and traffic delays (P3.4).</a:t>
            </a:r>
            <a:endParaRPr lang="zh-CN" altLang="en-US" sz="1275" b="0" i="0" u="none" strike="noStrike" kern="1200" cap="none" spc="0" baseline="0">
              <a:solidFill>
                <a:srgbClr val="334155"/>
              </a:solidFill>
              <a:latin typeface="Lato" pitchFamily="0" charset="0"/>
              <a:ea typeface="宋体" pitchFamily="0" charset="0"/>
              <a:cs typeface="Calibri" pitchFamily="0" charset="0"/>
            </a:endParaRPr>
          </a:p>
        </p:txBody>
      </p:sp>
      <p:sp>
        <p:nvSpPr>
          <p:cNvPr id="60" name="Rectangles"/>
          <p:cNvSpPr>
            <a:spLocks/>
          </p:cNvSpPr>
          <p:nvPr/>
        </p:nvSpPr>
        <p:spPr>
          <a:xfrm rot="0">
            <a:off x="6581775" y="2631281"/>
            <a:ext cx="4980622" cy="266700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/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b="0" i="0" u="none" strike="noStrike" kern="1200" cap="none" spc="0" baseline="0">
                <a:solidFill>
                  <a:srgbClr val="0E7490"/>
                </a:solidFill>
                <a:latin typeface="Poppins SemiBold" pitchFamily="0" charset="0"/>
                <a:ea typeface="宋体" pitchFamily="0" charset="0"/>
                <a:cs typeface="Calibri" pitchFamily="0" charset="0"/>
              </a:rPr>
              <a:t>Station Delivery &amp; Return (P4 - P5)</a:t>
            </a:r>
            <a:endParaRPr lang="zh-CN" altLang="en-US" sz="1800" b="0" i="0" u="none" strike="noStrike" kern="1200" cap="none" spc="0" baseline="0">
              <a:solidFill>
                <a:srgbClr val="0E7490"/>
              </a:solidFill>
              <a:latin typeface="Poppins SemiBold" pitchFamily="0" charset="0"/>
              <a:ea typeface="宋体" pitchFamily="0" charset="0"/>
              <a:cs typeface="Calibri" pitchFamily="0" charset="0"/>
            </a:endParaRPr>
          </a:p>
        </p:txBody>
      </p:sp>
      <p:sp>
        <p:nvSpPr>
          <p:cNvPr id="61" name="Rectangles"/>
          <p:cNvSpPr>
            <a:spLocks/>
          </p:cNvSpPr>
          <p:nvPr/>
        </p:nvSpPr>
        <p:spPr>
          <a:xfrm rot="0">
            <a:off x="6581775" y="3078956"/>
            <a:ext cx="4743450" cy="728472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/>
            <a:spAutoFit/>
          </a:bodyPr>
          <a:lstStyle/>
          <a:p>
            <a:pPr marL="0" indent="0" algn="l">
              <a:lnSpc>
                <a:spcPts val="19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275" b="1" i="0" u="none" strike="noStrike" kern="1200" cap="none" spc="0" baseline="0">
                <a:solidFill>
                  <a:srgbClr val="334155"/>
                </a:solidFill>
                <a:latin typeface="Lato" pitchFamily="0" charset="0"/>
                <a:ea typeface="宋体" pitchFamily="0" charset="0"/>
                <a:cs typeface="Calibri" pitchFamily="0" charset="0"/>
              </a:rPr>
              <a:t>P4. Station Unloading (Troubled):</a:t>
            </a:r>
            <a:r>
              <a:rPr lang="en-US" altLang="zh-CN" sz="1275" b="0" i="0" u="none" strike="noStrike" kern="1200" cap="none" spc="0" baseline="0">
                <a:solidFill>
                  <a:srgbClr val="334155"/>
                </a:solidFill>
                <a:latin typeface="Lato" pitchFamily="0" charset="0"/>
                <a:ea typeface="宋体" pitchFamily="0" charset="0"/>
                <a:cs typeface="Calibri" pitchFamily="0" charset="0"/>
              </a:rPr>
              <a:t> Pre-arrival notification to clear vehicles (P4.1) and emergency safety signs installation (P4.2).</a:t>
            </a:r>
            <a:endParaRPr lang="zh-CN" altLang="en-US" sz="1275" b="0" i="0" u="none" strike="noStrike" kern="1200" cap="none" spc="0" baseline="0">
              <a:solidFill>
                <a:srgbClr val="334155"/>
              </a:solidFill>
              <a:latin typeface="Lato" pitchFamily="0" charset="0"/>
              <a:ea typeface="宋体" pitchFamily="0" charset="0"/>
              <a:cs typeface="Calibri" pitchFamily="0" charset="0"/>
            </a:endParaRPr>
          </a:p>
        </p:txBody>
      </p:sp>
      <p:sp>
        <p:nvSpPr>
          <p:cNvPr id="62" name="Rectangles"/>
          <p:cNvSpPr>
            <a:spLocks/>
          </p:cNvSpPr>
          <p:nvPr/>
        </p:nvSpPr>
        <p:spPr>
          <a:xfrm rot="0">
            <a:off x="6581775" y="3679031"/>
            <a:ext cx="4743450" cy="728472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/>
            <a:spAutoFit/>
          </a:bodyPr>
          <a:lstStyle/>
          <a:p>
            <a:pPr marL="0" indent="0" algn="l">
              <a:lnSpc>
                <a:spcPts val="19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275" b="1" i="0" u="none" strike="noStrike" kern="1200" cap="none" spc="0" baseline="0">
                <a:solidFill>
                  <a:srgbClr val="334155"/>
                </a:solidFill>
                <a:latin typeface="Lato" pitchFamily="0" charset="0"/>
                <a:ea typeface="宋体" pitchFamily="0" charset="0"/>
                <a:cs typeface="Calibri" pitchFamily="0" charset="0"/>
              </a:rPr>
              <a:t>P5. HQ Return:</a:t>
            </a:r>
            <a:r>
              <a:rPr lang="en-US" altLang="zh-CN" sz="1275" b="0" i="0" u="none" strike="noStrike" kern="1200" cap="none" spc="0" baseline="0">
                <a:solidFill>
                  <a:srgbClr val="334155"/>
                </a:solidFill>
                <a:latin typeface="Lato" pitchFamily="0" charset="0"/>
                <a:ea typeface="宋体" pitchFamily="0" charset="0"/>
                <a:cs typeface="Calibri" pitchFamily="0" charset="0"/>
              </a:rPr>
              <a:t> Conducting post-trip safety checks (P5.1), delivery documentation audit (P5.2), and preparing for next trip (P5.3).</a:t>
            </a:r>
            <a:endParaRPr lang="zh-CN" altLang="en-US" sz="1275" b="0" i="0" u="none" strike="noStrike" kern="1200" cap="none" spc="0" baseline="0">
              <a:solidFill>
                <a:srgbClr val="334155"/>
              </a:solidFill>
              <a:latin typeface="Lato" pitchFamily="0" charset="0"/>
              <a:ea typeface="宋体" pitchFamily="0" charset="0"/>
              <a:cs typeface="Calibri" pitchFamily="0" charset="0"/>
            </a:endParaRPr>
          </a:p>
        </p:txBody>
      </p:sp>
      <p:sp>
        <p:nvSpPr>
          <p:cNvPr id="63" name="Rectangles"/>
          <p:cNvSpPr>
            <a:spLocks/>
          </p:cNvSpPr>
          <p:nvPr/>
        </p:nvSpPr>
        <p:spPr>
          <a:xfrm rot="0">
            <a:off x="571500" y="476250"/>
            <a:ext cx="11601450" cy="390525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/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550" b="1" i="0" u="none" strike="noStrike" kern="1200" cap="none" spc="0" baseline="0">
                <a:solidFill>
                  <a:srgbClr val="0F2942"/>
                </a:solidFill>
                <a:latin typeface="Poppins" pitchFamily="0" charset="0"/>
                <a:ea typeface="宋体" pitchFamily="0" charset="0"/>
                <a:cs typeface="Calibri" pitchFamily="0" charset="0"/>
              </a:rPr>
              <a:t>Step 2: Process Identification (Pm)</a:t>
            </a:r>
            <a:endParaRPr lang="zh-CN" altLang="en-US" sz="2550" b="1" i="0" u="none" strike="noStrike" kern="1200" cap="none" spc="0" baseline="0">
              <a:solidFill>
                <a:srgbClr val="0F2942"/>
              </a:solidFill>
              <a:latin typeface="Poppins" pitchFamily="0" charset="0"/>
              <a:ea typeface="宋体" pitchFamily="0" charset="0"/>
              <a:cs typeface="Calibri" pitchFamily="0" charset="0"/>
            </a:endParaRPr>
          </a:p>
        </p:txBody>
      </p:sp>
      <p:sp>
        <p:nvSpPr>
          <p:cNvPr id="64" name="Rectangles"/>
          <p:cNvSpPr>
            <a:spLocks/>
          </p:cNvSpPr>
          <p:nvPr/>
        </p:nvSpPr>
        <p:spPr>
          <a:xfrm rot="0">
            <a:off x="571500" y="1057275"/>
            <a:ext cx="11048999" cy="28575"/>
          </a:xfrm>
          <a:prstGeom prst="rect"/>
          <a:solidFill>
            <a:srgbClr val="D97706"/>
          </a:solidFill>
          <a:ln w="9525" cmpd="sng" cap="flat">
            <a:noFill/>
            <a:prstDash val="solid"/>
            <a:round/>
          </a:ln>
        </p:spPr>
      </p:sp>
    </p:spTree>
    <p:extLst>
      <p:ext uri="{BB962C8B-B14F-4D97-AF65-F5344CB8AC3E}">
        <p14:creationId xmlns:p14="http://schemas.microsoft.com/office/powerpoint/2010/main" val="1973847096"/>
      </p:ext>
    </p:extLst>
  </p:cSld>
  <p:clrMapOvr>
    <a:masterClrMapping/>
  </p:clrMapOvr>
</p:sld>
</file>

<file path=ppt/slides/slide6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Images" descr="image.pn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 rot="0">
            <a:off x="0" y="0"/>
            <a:ext cx="12192000" cy="6858000"/>
          </a:xfrm>
          <a:prstGeom prst="rect"/>
          <a:noFill/>
          <a:ln w="12700" cmpd="sng" cap="flat">
            <a:noFill/>
            <a:prstDash val="solid"/>
            <a:miter/>
          </a:ln>
        </p:spPr>
      </p:pic>
      <p:graphicFrame>
        <p:nvGraphicFramePr>
          <p:cNvPr id="66" name="Sheet"/>
          <p:cNvGraphicFramePr>
            <a:graphicFrameLocks noGrp="1"/>
          </p:cNvGraphicFramePr>
          <p:nvPr>
            <p:extLst>
              <p:ext uri="{D42A27DB-BD31-4B8C-83A1-F6EECF244321}"/>
            </p:extLst>
          </p:nvPr>
        </p:nvGraphicFramePr>
        <p:xfrm>
          <a:off x="571500" y="2059781"/>
          <a:ext cx="11048997" cy="3633787"/>
        </p:xfrm>
        <a:graphic>
          <a:graphicData uri="http://schemas.openxmlformats.org/drawingml/2006/table">
            <a:tbl>
              <a:tblPr bandRow="1">
                <a:noFill/>
              </a:tblPr>
              <a:tblGrid>
                <a:gridCol w="712647"/>
                <a:gridCol w="4345419"/>
                <a:gridCol w="1809356"/>
                <a:gridCol w="1398143"/>
                <a:gridCol w="2783002"/>
              </a:tblGrid>
              <a:tr h="519056">
                <a:tc>
                  <a:txBody>
                    <a:bodyPr/>
                    <a:lstStyle/>
                    <a:p>
                      <a:pPr marL="0" indent="0" algn="l" defTabSz="4572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75" b="0" i="0" u="none" strike="noStrike" kern="1200" cap="none" spc="0" baseline="0">
                          <a:solidFill>
                            <a:srgbClr val="FFFFFF"/>
                          </a:solidFill>
                          <a:latin typeface="Poppins SemiBold" pitchFamily="0" charset="0"/>
                          <a:ea typeface="宋体" pitchFamily="0" charset="0"/>
                          <a:cs typeface="Calibri" pitchFamily="0" charset="0"/>
                        </a:rPr>
                        <a:t>#</a:t>
                      </a:r>
                      <a:endParaRPr lang="zh-CN" altLang="en-US" sz="1275" b="0" i="0" u="none" strike="noStrike" kern="1200" cap="none" spc="0" baseline="0">
                        <a:solidFill>
                          <a:srgbClr val="FFFFFF"/>
                        </a:solidFill>
                        <a:latin typeface="Poppins SemiBold" pitchFamily="0" charset="0"/>
                        <a:ea typeface="宋体" pitchFamily="0" charset="0"/>
                        <a:cs typeface="Calibri" pitchFamily="0" charset="0"/>
                      </a:endParaRPr>
                    </a:p>
                  </a:txBody>
                  <a:tcPr marL="63500" marT="25400" marR="63500" marB="25400" vert="horz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294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4572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75" b="0" i="0" u="none" strike="noStrike" kern="1200" cap="none" spc="0" baseline="0">
                          <a:solidFill>
                            <a:srgbClr val="FFFFFF"/>
                          </a:solidFill>
                          <a:latin typeface="Poppins SemiBold" pitchFamily="0" charset="0"/>
                          <a:ea typeface="宋体" pitchFamily="0" charset="0"/>
                          <a:cs typeface="Calibri" pitchFamily="0" charset="0"/>
                        </a:rPr>
                        <a:t>Activity Description</a:t>
                      </a:r>
                      <a:endParaRPr lang="zh-CN" altLang="en-US" sz="1275" b="0" i="0" u="none" strike="noStrike" kern="1200" cap="none" spc="0" baseline="0">
                        <a:solidFill>
                          <a:srgbClr val="FFFFFF"/>
                        </a:solidFill>
                        <a:latin typeface="Poppins SemiBold" pitchFamily="0" charset="0"/>
                        <a:ea typeface="宋体" pitchFamily="0" charset="0"/>
                        <a:cs typeface="Calibri" pitchFamily="0" charset="0"/>
                      </a:endParaRPr>
                    </a:p>
                  </a:txBody>
                  <a:tcPr marL="63500" marT="25400" marR="63500" marB="25400" vert="horz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294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4572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75" b="0" i="0" u="none" strike="noStrike" kern="1200" cap="none" spc="0" baseline="0">
                          <a:solidFill>
                            <a:srgbClr val="FFFFFF"/>
                          </a:solidFill>
                          <a:latin typeface="Poppins SemiBold" pitchFamily="0" charset="0"/>
                          <a:ea typeface="宋体" pitchFamily="0" charset="0"/>
                          <a:cs typeface="Calibri" pitchFamily="0" charset="0"/>
                        </a:rPr>
                        <a:t>Time (Min)</a:t>
                      </a:r>
                      <a:endParaRPr lang="zh-CN" altLang="en-US" sz="1275" b="0" i="0" u="none" strike="noStrike" kern="1200" cap="none" spc="0" baseline="0">
                        <a:solidFill>
                          <a:srgbClr val="FFFFFF"/>
                        </a:solidFill>
                        <a:latin typeface="Poppins SemiBold" pitchFamily="0" charset="0"/>
                        <a:ea typeface="宋体" pitchFamily="0" charset="0"/>
                        <a:cs typeface="Calibri" pitchFamily="0" charset="0"/>
                      </a:endParaRPr>
                    </a:p>
                  </a:txBody>
                  <a:tcPr marL="63500" marT="25400" marR="63500" marB="25400" vert="horz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294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4572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75" b="0" i="0" u="none" strike="noStrike" kern="1200" cap="none" spc="0" baseline="0">
                          <a:solidFill>
                            <a:srgbClr val="FFFFFF"/>
                          </a:solidFill>
                          <a:latin typeface="Poppins SemiBold" pitchFamily="0" charset="0"/>
                          <a:ea typeface="宋体" pitchFamily="0" charset="0"/>
                          <a:cs typeface="Calibri" pitchFamily="0" charset="0"/>
                        </a:rPr>
                        <a:t>Symbol</a:t>
                      </a:r>
                      <a:endParaRPr lang="zh-CN" altLang="en-US" sz="1275" b="0" i="0" u="none" strike="noStrike" kern="1200" cap="none" spc="0" baseline="0">
                        <a:solidFill>
                          <a:srgbClr val="FFFFFF"/>
                        </a:solidFill>
                        <a:latin typeface="Poppins SemiBold" pitchFamily="0" charset="0"/>
                        <a:ea typeface="宋体" pitchFamily="0" charset="0"/>
                        <a:cs typeface="Calibri" pitchFamily="0" charset="0"/>
                      </a:endParaRPr>
                    </a:p>
                  </a:txBody>
                  <a:tcPr marL="63500" marT="25400" marR="63500" marB="25400" vert="horz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294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4572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75" b="0" i="0" u="none" strike="noStrike" kern="1200" cap="none" spc="0" baseline="0">
                          <a:solidFill>
                            <a:srgbClr val="FFFFFF"/>
                          </a:solidFill>
                          <a:latin typeface="Poppins SemiBold" pitchFamily="0" charset="0"/>
                          <a:ea typeface="宋体" pitchFamily="0" charset="0"/>
                          <a:cs typeface="Calibri" pitchFamily="0" charset="0"/>
                        </a:rPr>
                        <a:t>Value Code</a:t>
                      </a:r>
                      <a:endParaRPr lang="zh-CN" altLang="en-US" sz="1275" b="0" i="0" u="none" strike="noStrike" kern="1200" cap="none" spc="0" baseline="0">
                        <a:solidFill>
                          <a:srgbClr val="FFFFFF"/>
                        </a:solidFill>
                        <a:latin typeface="Poppins SemiBold" pitchFamily="0" charset="0"/>
                        <a:ea typeface="宋体" pitchFamily="0" charset="0"/>
                        <a:cs typeface="Calibri" pitchFamily="0" charset="0"/>
                      </a:endParaRPr>
                    </a:p>
                  </a:txBody>
                  <a:tcPr marL="63500" marT="25400" marR="63500" marB="25400" vert="horz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2942"/>
                    </a:solidFill>
                  </a:tcPr>
                </a:tc>
              </a:tr>
              <a:tr h="519056">
                <a:tc>
                  <a:txBody>
                    <a:bodyPr/>
                    <a:lstStyle/>
                    <a:p>
                      <a:pPr marL="0" indent="0" algn="l" defTabSz="4572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75" b="0" i="0" u="none" strike="noStrike" kern="1200" cap="none" spc="0" baseline="0">
                          <a:solidFill>
                            <a:srgbClr val="334155"/>
                          </a:solidFill>
                          <a:latin typeface="Lato" pitchFamily="0" charset="0"/>
                          <a:ea typeface="宋体" pitchFamily="0" charset="0"/>
                          <a:cs typeface="Calibri" pitchFamily="0" charset="0"/>
                        </a:rPr>
                        <a:t>1</a:t>
                      </a:r>
                      <a:endParaRPr lang="zh-CN" altLang="en-US" sz="1275" b="0" i="0" u="none" strike="noStrike" kern="1200" cap="none" spc="0" baseline="0">
                        <a:solidFill>
                          <a:srgbClr val="334155"/>
                        </a:solidFill>
                        <a:latin typeface="Lato" pitchFamily="0" charset="0"/>
                        <a:ea typeface="宋体" pitchFamily="0" charset="0"/>
                        <a:cs typeface="Calibri" pitchFamily="0" charset="0"/>
                      </a:endParaRPr>
                    </a:p>
                  </a:txBody>
                  <a:tcPr marL="63500" marT="25400" marR="63500" marB="25400" vert="horz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 defTabSz="4572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75" b="0" i="0" u="none" strike="noStrike" kern="1200" cap="none" spc="0" baseline="0">
                          <a:solidFill>
                            <a:srgbClr val="334155"/>
                          </a:solidFill>
                          <a:latin typeface="Lato" pitchFamily="0" charset="0"/>
                          <a:ea typeface="宋体" pitchFamily="0" charset="0"/>
                          <a:cs typeface="Calibri" pitchFamily="0" charset="0"/>
                        </a:rPr>
                        <a:t>Schedule route dispatch for each truck</a:t>
                      </a:r>
                      <a:endParaRPr lang="zh-CN" altLang="en-US" sz="1275" b="0" i="0" u="none" strike="noStrike" kern="1200" cap="none" spc="0" baseline="0">
                        <a:solidFill>
                          <a:srgbClr val="334155"/>
                        </a:solidFill>
                        <a:latin typeface="Lato" pitchFamily="0" charset="0"/>
                        <a:ea typeface="宋体" pitchFamily="0" charset="0"/>
                        <a:cs typeface="Calibri" pitchFamily="0" charset="0"/>
                      </a:endParaRPr>
                    </a:p>
                  </a:txBody>
                  <a:tcPr marL="63500" marT="25400" marR="63500" marB="25400" vert="horz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 defTabSz="4572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75" b="0" i="0" u="none" strike="noStrike" kern="1200" cap="none" spc="0" baseline="0">
                          <a:solidFill>
                            <a:srgbClr val="334155"/>
                          </a:solidFill>
                          <a:latin typeface="Lato" pitchFamily="0" charset="0"/>
                          <a:ea typeface="宋体" pitchFamily="0" charset="0"/>
                          <a:cs typeface="Calibri" pitchFamily="0" charset="0"/>
                        </a:rPr>
                        <a:t>30</a:t>
                      </a:r>
                      <a:endParaRPr lang="zh-CN" altLang="en-US" sz="1275" b="0" i="0" u="none" strike="noStrike" kern="1200" cap="none" spc="0" baseline="0">
                        <a:solidFill>
                          <a:srgbClr val="334155"/>
                        </a:solidFill>
                        <a:latin typeface="Lato" pitchFamily="0" charset="0"/>
                        <a:ea typeface="宋体" pitchFamily="0" charset="0"/>
                        <a:cs typeface="Calibri" pitchFamily="0" charset="0"/>
                      </a:endParaRPr>
                    </a:p>
                  </a:txBody>
                  <a:tcPr marL="63500" marT="25400" marR="63500" marB="25400" vert="horz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 defTabSz="4572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800" b="0" i="0" u="none" strike="noStrike" kern="0" cap="none" spc="0" baseline="0">
                        <a:latin typeface="Droid Sans" pitchFamily="0" charset="0"/>
                        <a:ea typeface="Droid Sans" pitchFamily="0" charset="0"/>
                        <a:cs typeface="Lucida Sans" pitchFamily="0" charset="0"/>
                      </a:endParaRPr>
                    </a:p>
                  </a:txBody>
                  <a:tcPr marL="257175" marT="25400" marR="63500" marB="25400" vert="horz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 defTabSz="4572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75" b="0" i="0" u="none" strike="noStrike" kern="1200" cap="none" spc="0" baseline="0">
                          <a:solidFill>
                            <a:srgbClr val="334155"/>
                          </a:solidFill>
                          <a:latin typeface="Lato" pitchFamily="0" charset="0"/>
                          <a:ea typeface="宋体" pitchFamily="0" charset="0"/>
                          <a:cs typeface="Calibri" pitchFamily="0" charset="0"/>
                        </a:rPr>
                        <a:t>Operation (Value Add)</a:t>
                      </a:r>
                      <a:endParaRPr lang="zh-CN" altLang="en-US" sz="1275" b="0" i="0" u="none" strike="noStrike" kern="1200" cap="none" spc="0" baseline="0">
                        <a:solidFill>
                          <a:srgbClr val="334155"/>
                        </a:solidFill>
                        <a:latin typeface="Lato" pitchFamily="0" charset="0"/>
                        <a:ea typeface="宋体" pitchFamily="0" charset="0"/>
                        <a:cs typeface="Calibri" pitchFamily="0" charset="0"/>
                      </a:endParaRPr>
                    </a:p>
                  </a:txBody>
                  <a:tcPr marL="63500" marT="25400" marR="63500" marB="25400" vert="horz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19056">
                <a:tc>
                  <a:txBody>
                    <a:bodyPr/>
                    <a:lstStyle/>
                    <a:p>
                      <a:pPr marL="0" indent="0" algn="l" defTabSz="4572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75" b="0" i="0" u="none" strike="noStrike" kern="1200" cap="none" spc="0" baseline="0">
                          <a:solidFill>
                            <a:srgbClr val="334155"/>
                          </a:solidFill>
                          <a:latin typeface="Lato" pitchFamily="0" charset="0"/>
                          <a:ea typeface="宋体" pitchFamily="0" charset="0"/>
                          <a:cs typeface="Calibri" pitchFamily="0" charset="0"/>
                        </a:rPr>
                        <a:t>2</a:t>
                      </a:r>
                      <a:endParaRPr lang="zh-CN" altLang="en-US" sz="1275" b="0" i="0" u="none" strike="noStrike" kern="1200" cap="none" spc="0" baseline="0">
                        <a:solidFill>
                          <a:srgbClr val="334155"/>
                        </a:solidFill>
                        <a:latin typeface="Lato" pitchFamily="0" charset="0"/>
                        <a:ea typeface="宋体" pitchFamily="0" charset="0"/>
                        <a:cs typeface="Calibri" pitchFamily="0" charset="0"/>
                      </a:endParaRPr>
                    </a:p>
                  </a:txBody>
                  <a:tcPr marL="63500" marT="25400" marR="63500" marB="25400" vert="horz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4572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75" b="0" i="0" u="none" strike="noStrike" kern="1200" cap="none" spc="0" baseline="0">
                          <a:solidFill>
                            <a:srgbClr val="334155"/>
                          </a:solidFill>
                          <a:latin typeface="Lato" pitchFamily="0" charset="0"/>
                          <a:ea typeface="宋体" pitchFamily="0" charset="0"/>
                          <a:cs typeface="Calibri" pitchFamily="0" charset="0"/>
                        </a:rPr>
                        <a:t>Truck safety inspection &amp; tank wash</a:t>
                      </a:r>
                      <a:endParaRPr lang="zh-CN" altLang="en-US" sz="1275" b="0" i="0" u="none" strike="noStrike" kern="1200" cap="none" spc="0" baseline="0">
                        <a:solidFill>
                          <a:srgbClr val="334155"/>
                        </a:solidFill>
                        <a:latin typeface="Lato" pitchFamily="0" charset="0"/>
                        <a:ea typeface="宋体" pitchFamily="0" charset="0"/>
                        <a:cs typeface="Calibri" pitchFamily="0" charset="0"/>
                      </a:endParaRPr>
                    </a:p>
                  </a:txBody>
                  <a:tcPr marL="63500" marT="25400" marR="63500" marB="25400" vert="horz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4572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75" b="0" i="0" u="none" strike="noStrike" kern="1200" cap="none" spc="0" baseline="0">
                          <a:solidFill>
                            <a:srgbClr val="334155"/>
                          </a:solidFill>
                          <a:latin typeface="Lato" pitchFamily="0" charset="0"/>
                          <a:ea typeface="宋体" pitchFamily="0" charset="0"/>
                          <a:cs typeface="Calibri" pitchFamily="0" charset="0"/>
                        </a:rPr>
                        <a:t>16</a:t>
                      </a:r>
                      <a:endParaRPr lang="zh-CN" altLang="en-US" sz="1275" b="0" i="0" u="none" strike="noStrike" kern="1200" cap="none" spc="0" baseline="0">
                        <a:solidFill>
                          <a:srgbClr val="334155"/>
                        </a:solidFill>
                        <a:latin typeface="Lato" pitchFamily="0" charset="0"/>
                        <a:ea typeface="宋体" pitchFamily="0" charset="0"/>
                        <a:cs typeface="Calibri" pitchFamily="0" charset="0"/>
                      </a:endParaRPr>
                    </a:p>
                  </a:txBody>
                  <a:tcPr marL="63500" marT="25400" marR="63500" marB="25400" vert="horz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4572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800" b="0" i="0" u="none" strike="noStrike" kern="0" cap="none" spc="0" baseline="0">
                        <a:latin typeface="Droid Sans" pitchFamily="0" charset="0"/>
                        <a:ea typeface="Droid Sans" pitchFamily="0" charset="0"/>
                        <a:cs typeface="Lucida Sans" pitchFamily="0" charset="0"/>
                      </a:endParaRPr>
                    </a:p>
                  </a:txBody>
                  <a:tcPr marL="276225" marT="25400" marR="63500" marB="25400" vert="horz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4572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75" b="0" i="0" u="none" strike="noStrike" kern="1200" cap="none" spc="0" baseline="0">
                          <a:solidFill>
                            <a:srgbClr val="334155"/>
                          </a:solidFill>
                          <a:latin typeface="Lato" pitchFamily="0" charset="0"/>
                          <a:ea typeface="宋体" pitchFamily="0" charset="0"/>
                          <a:cs typeface="Calibri" pitchFamily="0" charset="0"/>
                        </a:rPr>
                        <a:t>Inspection (Necessary)</a:t>
                      </a:r>
                      <a:endParaRPr lang="zh-CN" altLang="en-US" sz="1275" b="0" i="0" u="none" strike="noStrike" kern="1200" cap="none" spc="0" baseline="0">
                        <a:solidFill>
                          <a:srgbClr val="334155"/>
                        </a:solidFill>
                        <a:latin typeface="Lato" pitchFamily="0" charset="0"/>
                        <a:ea typeface="宋体" pitchFamily="0" charset="0"/>
                        <a:cs typeface="Calibri" pitchFamily="0" charset="0"/>
                      </a:endParaRPr>
                    </a:p>
                  </a:txBody>
                  <a:tcPr marL="63500" marT="25400" marR="63500" marB="25400" vert="horz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</a:tr>
              <a:tr h="519056">
                <a:tc>
                  <a:txBody>
                    <a:bodyPr/>
                    <a:lstStyle/>
                    <a:p>
                      <a:pPr marL="0" indent="0" algn="l" defTabSz="4572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75" b="0" i="0" u="none" strike="noStrike" kern="1200" cap="none" spc="0" baseline="0">
                          <a:solidFill>
                            <a:srgbClr val="334155"/>
                          </a:solidFill>
                          <a:latin typeface="Lato" pitchFamily="0" charset="0"/>
                          <a:ea typeface="宋体" pitchFamily="0" charset="0"/>
                          <a:cs typeface="Calibri" pitchFamily="0" charset="0"/>
                        </a:rPr>
                        <a:t>3</a:t>
                      </a:r>
                      <a:endParaRPr lang="zh-CN" altLang="en-US" sz="1275" b="0" i="0" u="none" strike="noStrike" kern="1200" cap="none" spc="0" baseline="0">
                        <a:solidFill>
                          <a:srgbClr val="334155"/>
                        </a:solidFill>
                        <a:latin typeface="Lato" pitchFamily="0" charset="0"/>
                        <a:ea typeface="宋体" pitchFamily="0" charset="0"/>
                        <a:cs typeface="Calibri" pitchFamily="0" charset="0"/>
                      </a:endParaRPr>
                    </a:p>
                  </a:txBody>
                  <a:tcPr marL="63500" marT="25400" marR="63500" marB="25400" vert="horz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 defTabSz="4572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75" b="0" i="0" u="none" strike="noStrike" kern="1200" cap="none" spc="0" baseline="0">
                          <a:solidFill>
                            <a:srgbClr val="334155"/>
                          </a:solidFill>
                          <a:latin typeface="Lato" pitchFamily="0" charset="0"/>
                          <a:ea typeface="宋体" pitchFamily="0" charset="0"/>
                          <a:cs typeface="Calibri" pitchFamily="0" charset="0"/>
                        </a:rPr>
                        <a:t>Fuel tank loading at supply depot</a:t>
                      </a:r>
                      <a:endParaRPr lang="zh-CN" altLang="en-US" sz="1275" b="0" i="0" u="none" strike="noStrike" kern="1200" cap="none" spc="0" baseline="0">
                        <a:solidFill>
                          <a:srgbClr val="334155"/>
                        </a:solidFill>
                        <a:latin typeface="Lato" pitchFamily="0" charset="0"/>
                        <a:ea typeface="宋体" pitchFamily="0" charset="0"/>
                        <a:cs typeface="Calibri" pitchFamily="0" charset="0"/>
                      </a:endParaRPr>
                    </a:p>
                  </a:txBody>
                  <a:tcPr marL="63500" marT="25400" marR="63500" marB="25400" vert="horz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 defTabSz="4572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75" b="0" i="0" u="none" strike="noStrike" kern="1200" cap="none" spc="0" baseline="0">
                          <a:solidFill>
                            <a:srgbClr val="334155"/>
                          </a:solidFill>
                          <a:latin typeface="Lato" pitchFamily="0" charset="0"/>
                          <a:ea typeface="宋体" pitchFamily="0" charset="0"/>
                          <a:cs typeface="Calibri" pitchFamily="0" charset="0"/>
                        </a:rPr>
                        <a:t>20</a:t>
                      </a:r>
                      <a:endParaRPr lang="zh-CN" altLang="en-US" sz="1275" b="0" i="0" u="none" strike="noStrike" kern="1200" cap="none" spc="0" baseline="0">
                        <a:solidFill>
                          <a:srgbClr val="334155"/>
                        </a:solidFill>
                        <a:latin typeface="Lato" pitchFamily="0" charset="0"/>
                        <a:ea typeface="宋体" pitchFamily="0" charset="0"/>
                        <a:cs typeface="Calibri" pitchFamily="0" charset="0"/>
                      </a:endParaRPr>
                    </a:p>
                  </a:txBody>
                  <a:tcPr marL="63500" marT="25400" marR="63500" marB="25400" vert="horz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 defTabSz="4572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800" b="0" i="0" u="none" strike="noStrike" kern="0" cap="none" spc="0" baseline="0">
                        <a:latin typeface="Droid Sans" pitchFamily="0" charset="0"/>
                        <a:ea typeface="Droid Sans" pitchFamily="0" charset="0"/>
                        <a:cs typeface="Lucida Sans" pitchFamily="0" charset="0"/>
                      </a:endParaRPr>
                    </a:p>
                  </a:txBody>
                  <a:tcPr marL="276225" marT="25400" marR="63500" marB="25400" vert="horz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 defTabSz="4572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75" b="0" i="0" u="none" strike="noStrike" kern="1200" cap="none" spc="0" baseline="0">
                          <a:solidFill>
                            <a:srgbClr val="334155"/>
                          </a:solidFill>
                          <a:latin typeface="Lato" pitchFamily="0" charset="0"/>
                          <a:ea typeface="宋体" pitchFamily="0" charset="0"/>
                          <a:cs typeface="Calibri" pitchFamily="0" charset="0"/>
                        </a:rPr>
                        <a:t>Operation (Value Add)</a:t>
                      </a:r>
                      <a:endParaRPr lang="zh-CN" altLang="en-US" sz="1275" b="0" i="0" u="none" strike="noStrike" kern="1200" cap="none" spc="0" baseline="0">
                        <a:solidFill>
                          <a:srgbClr val="334155"/>
                        </a:solidFill>
                        <a:latin typeface="Lato" pitchFamily="0" charset="0"/>
                        <a:ea typeface="宋体" pitchFamily="0" charset="0"/>
                        <a:cs typeface="Calibri" pitchFamily="0" charset="0"/>
                      </a:endParaRPr>
                    </a:p>
                  </a:txBody>
                  <a:tcPr marL="63500" marT="25400" marR="63500" marB="25400" vert="horz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19056">
                <a:tc>
                  <a:txBody>
                    <a:bodyPr/>
                    <a:lstStyle/>
                    <a:p>
                      <a:pPr marL="0" indent="0" algn="l" defTabSz="4572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75" b="0" i="0" u="none" strike="noStrike" kern="1200" cap="none" spc="0" baseline="0">
                          <a:solidFill>
                            <a:srgbClr val="334155"/>
                          </a:solidFill>
                          <a:latin typeface="Lato" pitchFamily="0" charset="0"/>
                          <a:ea typeface="宋体" pitchFamily="0" charset="0"/>
                          <a:cs typeface="Calibri" pitchFamily="0" charset="0"/>
                        </a:rPr>
                        <a:t>4</a:t>
                      </a:r>
                      <a:endParaRPr lang="zh-CN" altLang="en-US" sz="1275" b="0" i="0" u="none" strike="noStrike" kern="1200" cap="none" spc="0" baseline="0">
                        <a:solidFill>
                          <a:srgbClr val="334155"/>
                        </a:solidFill>
                        <a:latin typeface="Lato" pitchFamily="0" charset="0"/>
                        <a:ea typeface="宋体" pitchFamily="0" charset="0"/>
                        <a:cs typeface="Calibri" pitchFamily="0" charset="0"/>
                      </a:endParaRPr>
                    </a:p>
                  </a:txBody>
                  <a:tcPr marL="63500" marT="25400" marR="63500" marB="25400" vert="horz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4572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75" b="0" i="0" u="none" strike="noStrike" kern="1200" cap="none" spc="0" baseline="0">
                          <a:solidFill>
                            <a:srgbClr val="334155"/>
                          </a:solidFill>
                          <a:latin typeface="Lato" pitchFamily="0" charset="0"/>
                          <a:ea typeface="宋体" pitchFamily="0" charset="0"/>
                          <a:cs typeface="Calibri" pitchFamily="0" charset="0"/>
                        </a:rPr>
                        <a:t>Driver identity check &amp; gate clearance</a:t>
                      </a:r>
                      <a:endParaRPr lang="zh-CN" altLang="en-US" sz="1275" b="0" i="0" u="none" strike="noStrike" kern="1200" cap="none" spc="0" baseline="0">
                        <a:solidFill>
                          <a:srgbClr val="334155"/>
                        </a:solidFill>
                        <a:latin typeface="Lato" pitchFamily="0" charset="0"/>
                        <a:ea typeface="宋体" pitchFamily="0" charset="0"/>
                        <a:cs typeface="Calibri" pitchFamily="0" charset="0"/>
                      </a:endParaRPr>
                    </a:p>
                  </a:txBody>
                  <a:tcPr marL="63500" marT="25400" marR="63500" marB="25400" vert="horz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4572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75" b="0" i="0" u="none" strike="noStrike" kern="1200" cap="none" spc="0" baseline="0">
                          <a:solidFill>
                            <a:srgbClr val="334155"/>
                          </a:solidFill>
                          <a:latin typeface="Lato" pitchFamily="0" charset="0"/>
                          <a:ea typeface="宋体" pitchFamily="0" charset="0"/>
                          <a:cs typeface="Calibri" pitchFamily="0" charset="0"/>
                        </a:rPr>
                        <a:t>8</a:t>
                      </a:r>
                      <a:endParaRPr lang="zh-CN" altLang="en-US" sz="1275" b="0" i="0" u="none" strike="noStrike" kern="1200" cap="none" spc="0" baseline="0">
                        <a:solidFill>
                          <a:srgbClr val="334155"/>
                        </a:solidFill>
                        <a:latin typeface="Lato" pitchFamily="0" charset="0"/>
                        <a:ea typeface="宋体" pitchFamily="0" charset="0"/>
                        <a:cs typeface="Calibri" pitchFamily="0" charset="0"/>
                      </a:endParaRPr>
                    </a:p>
                  </a:txBody>
                  <a:tcPr marL="63500" marT="25400" marR="63500" marB="25400" vert="horz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4572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800" b="0" i="0" u="none" strike="noStrike" kern="0" cap="none" spc="0" baseline="0">
                        <a:latin typeface="Droid Sans" pitchFamily="0" charset="0"/>
                        <a:ea typeface="Droid Sans" pitchFamily="0" charset="0"/>
                        <a:cs typeface="Lucida Sans" pitchFamily="0" charset="0"/>
                      </a:endParaRPr>
                    </a:p>
                  </a:txBody>
                  <a:tcPr marL="295275" marT="25400" marR="63500" marB="25400" vert="horz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4572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75" b="0" i="0" u="none" strike="noStrike" kern="1200" cap="none" spc="0" baseline="0">
                          <a:solidFill>
                            <a:srgbClr val="334155"/>
                          </a:solidFill>
                          <a:latin typeface="Lato" pitchFamily="0" charset="0"/>
                          <a:ea typeface="宋体" pitchFamily="0" charset="0"/>
                          <a:cs typeface="Calibri" pitchFamily="0" charset="0"/>
                        </a:rPr>
                        <a:t>Control (Security)</a:t>
                      </a:r>
                      <a:endParaRPr lang="zh-CN" altLang="en-US" sz="1275" b="0" i="0" u="none" strike="noStrike" kern="1200" cap="none" spc="0" baseline="0">
                        <a:solidFill>
                          <a:srgbClr val="334155"/>
                        </a:solidFill>
                        <a:latin typeface="Lato" pitchFamily="0" charset="0"/>
                        <a:ea typeface="宋体" pitchFamily="0" charset="0"/>
                        <a:cs typeface="Calibri" pitchFamily="0" charset="0"/>
                      </a:endParaRPr>
                    </a:p>
                  </a:txBody>
                  <a:tcPr marL="63500" marT="25400" marR="63500" marB="25400" vert="horz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</a:tr>
              <a:tr h="519056">
                <a:tc>
                  <a:txBody>
                    <a:bodyPr/>
                    <a:lstStyle/>
                    <a:p>
                      <a:pPr marL="0" indent="0" algn="l" defTabSz="4572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75" b="0" i="0" u="none" strike="noStrike" kern="1200" cap="none" spc="0" baseline="0">
                          <a:solidFill>
                            <a:srgbClr val="334155"/>
                          </a:solidFill>
                          <a:latin typeface="Lato" pitchFamily="0" charset="0"/>
                          <a:ea typeface="宋体" pitchFamily="0" charset="0"/>
                          <a:cs typeface="Calibri" pitchFamily="0" charset="0"/>
                        </a:rPr>
                        <a:t>5</a:t>
                      </a:r>
                      <a:endParaRPr lang="zh-CN" altLang="en-US" sz="1275" b="0" i="0" u="none" strike="noStrike" kern="1200" cap="none" spc="0" baseline="0">
                        <a:solidFill>
                          <a:srgbClr val="334155"/>
                        </a:solidFill>
                        <a:latin typeface="Lato" pitchFamily="0" charset="0"/>
                        <a:ea typeface="宋体" pitchFamily="0" charset="0"/>
                        <a:cs typeface="Calibri" pitchFamily="0" charset="0"/>
                      </a:endParaRPr>
                    </a:p>
                  </a:txBody>
                  <a:tcPr marL="63500" marT="25400" marR="63500" marB="25400" vert="horz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 defTabSz="4572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75" b="0" i="0" u="none" strike="noStrike" kern="1200" cap="none" spc="0" baseline="0">
                          <a:solidFill>
                            <a:srgbClr val="334155"/>
                          </a:solidFill>
                          <a:latin typeface="Lato" pitchFamily="0" charset="0"/>
                          <a:ea typeface="宋体" pitchFamily="0" charset="0"/>
                          <a:cs typeface="Calibri" pitchFamily="0" charset="0"/>
                        </a:rPr>
                        <a:t>Road transit to station &amp; unloading</a:t>
                      </a:r>
                      <a:endParaRPr lang="zh-CN" altLang="en-US" sz="1275" b="0" i="0" u="none" strike="noStrike" kern="1200" cap="none" spc="0" baseline="0">
                        <a:solidFill>
                          <a:srgbClr val="334155"/>
                        </a:solidFill>
                        <a:latin typeface="Lato" pitchFamily="0" charset="0"/>
                        <a:ea typeface="宋体" pitchFamily="0" charset="0"/>
                        <a:cs typeface="Calibri" pitchFamily="0" charset="0"/>
                      </a:endParaRPr>
                    </a:p>
                  </a:txBody>
                  <a:tcPr marL="63500" marT="25400" marR="63500" marB="25400" vert="horz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 defTabSz="4572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75" b="0" i="0" u="none" strike="noStrike" kern="1200" cap="none" spc="0" baseline="0">
                          <a:solidFill>
                            <a:srgbClr val="334155"/>
                          </a:solidFill>
                          <a:latin typeface="Lato" pitchFamily="0" charset="0"/>
                          <a:ea typeface="宋体" pitchFamily="0" charset="0"/>
                          <a:cs typeface="Calibri" pitchFamily="0" charset="0"/>
                        </a:rPr>
                        <a:t>28</a:t>
                      </a:r>
                      <a:endParaRPr lang="zh-CN" altLang="en-US" sz="1275" b="0" i="0" u="none" strike="noStrike" kern="1200" cap="none" spc="0" baseline="0">
                        <a:solidFill>
                          <a:srgbClr val="334155"/>
                        </a:solidFill>
                        <a:latin typeface="Lato" pitchFamily="0" charset="0"/>
                        <a:ea typeface="宋体" pitchFamily="0" charset="0"/>
                        <a:cs typeface="Calibri" pitchFamily="0" charset="0"/>
                      </a:endParaRPr>
                    </a:p>
                  </a:txBody>
                  <a:tcPr marL="63500" marT="25400" marR="63500" marB="25400" vert="horz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 defTabSz="4572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800" b="0" i="0" u="none" strike="noStrike" kern="0" cap="none" spc="0" baseline="0">
                        <a:latin typeface="Droid Sans" pitchFamily="0" charset="0"/>
                        <a:ea typeface="Droid Sans" pitchFamily="0" charset="0"/>
                        <a:cs typeface="Lucida Sans" pitchFamily="0" charset="0"/>
                      </a:endParaRPr>
                    </a:p>
                  </a:txBody>
                  <a:tcPr marL="314325" marT="25400" marR="63500" marB="25400" vert="horz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 defTabSz="4572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75" b="0" i="0" u="none" strike="noStrike" kern="1200" cap="none" spc="0" baseline="0">
                          <a:solidFill>
                            <a:srgbClr val="334155"/>
                          </a:solidFill>
                          <a:latin typeface="Lato" pitchFamily="0" charset="0"/>
                          <a:ea typeface="宋体" pitchFamily="0" charset="0"/>
                          <a:cs typeface="Calibri" pitchFamily="0" charset="0"/>
                        </a:rPr>
                        <a:t>Transport / Operations</a:t>
                      </a:r>
                      <a:endParaRPr lang="zh-CN" altLang="en-US" sz="1275" b="0" i="0" u="none" strike="noStrike" kern="1200" cap="none" spc="0" baseline="0">
                        <a:solidFill>
                          <a:srgbClr val="334155"/>
                        </a:solidFill>
                        <a:latin typeface="Lato" pitchFamily="0" charset="0"/>
                        <a:ea typeface="宋体" pitchFamily="0" charset="0"/>
                        <a:cs typeface="Calibri" pitchFamily="0" charset="0"/>
                      </a:endParaRPr>
                    </a:p>
                  </a:txBody>
                  <a:tcPr marL="63500" marT="25400" marR="63500" marB="25400" vert="horz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19066">
                <a:tc>
                  <a:txBody>
                    <a:bodyPr/>
                    <a:lstStyle/>
                    <a:p>
                      <a:pPr marL="0" indent="0" algn="l" defTabSz="4572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75" b="0" i="0" u="none" strike="noStrike" kern="1200" cap="none" spc="0" baseline="0">
                          <a:solidFill>
                            <a:srgbClr val="334155"/>
                          </a:solidFill>
                          <a:latin typeface="Lato" pitchFamily="0" charset="0"/>
                          <a:ea typeface="宋体" pitchFamily="0" charset="0"/>
                          <a:cs typeface="Calibri" pitchFamily="0" charset="0"/>
                        </a:rPr>
                        <a:t>6</a:t>
                      </a:r>
                      <a:endParaRPr lang="zh-CN" altLang="en-US" sz="1275" b="0" i="0" u="none" strike="noStrike" kern="1200" cap="none" spc="0" baseline="0">
                        <a:solidFill>
                          <a:srgbClr val="334155"/>
                        </a:solidFill>
                        <a:latin typeface="Lato" pitchFamily="0" charset="0"/>
                        <a:ea typeface="宋体" pitchFamily="0" charset="0"/>
                        <a:cs typeface="Calibri" pitchFamily="0" charset="0"/>
                      </a:endParaRPr>
                    </a:p>
                  </a:txBody>
                  <a:tcPr marL="63500" marT="25400" marR="63500" marB="25400" vert="horz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4572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75" b="0" i="0" u="none" strike="noStrike" kern="1200" cap="none" spc="0" baseline="0">
                          <a:solidFill>
                            <a:srgbClr val="334155"/>
                          </a:solidFill>
                          <a:latin typeface="Lato" pitchFamily="0" charset="0"/>
                          <a:ea typeface="宋体" pitchFamily="0" charset="0"/>
                          <a:cs typeface="Calibri" pitchFamily="0" charset="0"/>
                        </a:rPr>
                        <a:t>Return to HQ &amp; trip documentation</a:t>
                      </a:r>
                      <a:endParaRPr lang="zh-CN" altLang="en-US" sz="1275" b="0" i="0" u="none" strike="noStrike" kern="1200" cap="none" spc="0" baseline="0">
                        <a:solidFill>
                          <a:srgbClr val="334155"/>
                        </a:solidFill>
                        <a:latin typeface="Lato" pitchFamily="0" charset="0"/>
                        <a:ea typeface="宋体" pitchFamily="0" charset="0"/>
                        <a:cs typeface="Calibri" pitchFamily="0" charset="0"/>
                      </a:endParaRPr>
                    </a:p>
                  </a:txBody>
                  <a:tcPr marL="63500" marT="25400" marR="63500" marB="25400" vert="horz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4572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75" b="0" i="0" u="none" strike="noStrike" kern="1200" cap="none" spc="0" baseline="0">
                          <a:solidFill>
                            <a:srgbClr val="334155"/>
                          </a:solidFill>
                          <a:latin typeface="Lato" pitchFamily="0" charset="0"/>
                          <a:ea typeface="宋体" pitchFamily="0" charset="0"/>
                          <a:cs typeface="Calibri" pitchFamily="0" charset="0"/>
                        </a:rPr>
                        <a:t>30</a:t>
                      </a:r>
                      <a:endParaRPr lang="zh-CN" altLang="en-US" sz="1275" b="0" i="0" u="none" strike="noStrike" kern="1200" cap="none" spc="0" baseline="0">
                        <a:solidFill>
                          <a:srgbClr val="334155"/>
                        </a:solidFill>
                        <a:latin typeface="Lato" pitchFamily="0" charset="0"/>
                        <a:ea typeface="宋体" pitchFamily="0" charset="0"/>
                        <a:cs typeface="Calibri" pitchFamily="0" charset="0"/>
                      </a:endParaRPr>
                    </a:p>
                  </a:txBody>
                  <a:tcPr marL="63500" marT="25400" marR="63500" marB="25400" vert="horz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4572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800" b="0" i="0" u="none" strike="noStrike" kern="0" cap="none" spc="0" baseline="0">
                        <a:latin typeface="Droid Sans" pitchFamily="0" charset="0"/>
                        <a:ea typeface="Droid Sans" pitchFamily="0" charset="0"/>
                        <a:cs typeface="Lucida Sans" pitchFamily="0" charset="0"/>
                      </a:endParaRPr>
                    </a:p>
                  </a:txBody>
                  <a:tcPr marL="276225" marT="25400" marR="63500" marB="25400" vert="horz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45720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275" b="0" i="0" u="none" strike="noStrike" kern="1200" cap="none" spc="0" baseline="0">
                          <a:solidFill>
                            <a:srgbClr val="334155"/>
                          </a:solidFill>
                          <a:latin typeface="Lato" pitchFamily="0" charset="0"/>
                          <a:ea typeface="宋体" pitchFamily="0" charset="0"/>
                          <a:cs typeface="Calibri" pitchFamily="0" charset="0"/>
                        </a:rPr>
                        <a:t>Operation / Log</a:t>
                      </a:r>
                      <a:endParaRPr lang="zh-CN" altLang="en-US" sz="1275" b="0" i="0" u="none" strike="noStrike" kern="1200" cap="none" spc="0" baseline="0">
                        <a:solidFill>
                          <a:srgbClr val="334155"/>
                        </a:solidFill>
                        <a:latin typeface="Lato" pitchFamily="0" charset="0"/>
                        <a:ea typeface="宋体" pitchFamily="0" charset="0"/>
                        <a:cs typeface="Calibri" pitchFamily="0" charset="0"/>
                      </a:endParaRPr>
                    </a:p>
                  </a:txBody>
                  <a:tcPr marL="63500" marT="25400" marR="63500" marB="25400" vert="horz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7" name="Rectangles"/>
          <p:cNvSpPr>
            <a:spLocks/>
          </p:cNvSpPr>
          <p:nvPr/>
        </p:nvSpPr>
        <p:spPr>
          <a:xfrm rot="0">
            <a:off x="571500" y="2564606"/>
            <a:ext cx="712736" cy="9523"/>
          </a:xfrm>
          <a:prstGeom prst="rect"/>
          <a:solidFill>
            <a:srgbClr val="E2E8F0"/>
          </a:solidFill>
          <a:ln w="9525" cmpd="sng" cap="flat">
            <a:noFill/>
            <a:prstDash val="solid"/>
            <a:round/>
          </a:ln>
        </p:spPr>
      </p:sp>
      <p:sp>
        <p:nvSpPr>
          <p:cNvPr id="68" name="Rectangles"/>
          <p:cNvSpPr>
            <a:spLocks/>
          </p:cNvSpPr>
          <p:nvPr/>
        </p:nvSpPr>
        <p:spPr>
          <a:xfrm rot="0">
            <a:off x="1284237" y="2564606"/>
            <a:ext cx="4345483" cy="9523"/>
          </a:xfrm>
          <a:prstGeom prst="rect"/>
          <a:solidFill>
            <a:srgbClr val="E2E8F0"/>
          </a:solidFill>
          <a:ln w="9525" cmpd="sng" cap="flat">
            <a:noFill/>
            <a:prstDash val="solid"/>
            <a:round/>
          </a:ln>
        </p:spPr>
      </p:sp>
      <p:sp>
        <p:nvSpPr>
          <p:cNvPr id="69" name="Rectangles"/>
          <p:cNvSpPr>
            <a:spLocks/>
          </p:cNvSpPr>
          <p:nvPr/>
        </p:nvSpPr>
        <p:spPr>
          <a:xfrm rot="0">
            <a:off x="5629721" y="2564606"/>
            <a:ext cx="1809452" cy="9523"/>
          </a:xfrm>
          <a:prstGeom prst="rect"/>
          <a:solidFill>
            <a:srgbClr val="E2E8F0"/>
          </a:solidFill>
          <a:ln w="9525" cmpd="sng" cap="flat">
            <a:noFill/>
            <a:prstDash val="solid"/>
            <a:round/>
          </a:ln>
        </p:spPr>
      </p:sp>
      <p:sp>
        <p:nvSpPr>
          <p:cNvPr id="70" name="Rectangles"/>
          <p:cNvSpPr>
            <a:spLocks/>
          </p:cNvSpPr>
          <p:nvPr/>
        </p:nvSpPr>
        <p:spPr>
          <a:xfrm rot="0">
            <a:off x="7439172" y="2564606"/>
            <a:ext cx="1398238" cy="9523"/>
          </a:xfrm>
          <a:prstGeom prst="rect"/>
          <a:solidFill>
            <a:srgbClr val="E2E8F0"/>
          </a:solidFill>
          <a:ln w="9525" cmpd="sng" cap="flat">
            <a:noFill/>
            <a:prstDash val="solid"/>
            <a:round/>
          </a:ln>
        </p:spPr>
      </p:sp>
      <p:sp>
        <p:nvSpPr>
          <p:cNvPr id="71" name="Rectangles"/>
          <p:cNvSpPr>
            <a:spLocks/>
          </p:cNvSpPr>
          <p:nvPr/>
        </p:nvSpPr>
        <p:spPr>
          <a:xfrm rot="0">
            <a:off x="8837414" y="2564606"/>
            <a:ext cx="2783081" cy="9523"/>
          </a:xfrm>
          <a:prstGeom prst="rect"/>
          <a:solidFill>
            <a:srgbClr val="E2E8F0"/>
          </a:solidFill>
          <a:ln w="9525" cmpd="sng" cap="flat">
            <a:noFill/>
            <a:prstDash val="solid"/>
            <a:round/>
          </a:ln>
        </p:spPr>
      </p:sp>
      <p:sp>
        <p:nvSpPr>
          <p:cNvPr id="72" name="Rectangles"/>
          <p:cNvSpPr>
            <a:spLocks/>
          </p:cNvSpPr>
          <p:nvPr/>
        </p:nvSpPr>
        <p:spPr>
          <a:xfrm rot="0">
            <a:off x="571500" y="3083718"/>
            <a:ext cx="712736" cy="9525"/>
          </a:xfrm>
          <a:prstGeom prst="rect"/>
          <a:solidFill>
            <a:srgbClr val="E2E8F0"/>
          </a:solidFill>
          <a:ln w="9525" cmpd="sng" cap="flat">
            <a:noFill/>
            <a:prstDash val="solid"/>
            <a:round/>
          </a:ln>
        </p:spPr>
      </p:sp>
      <p:sp>
        <p:nvSpPr>
          <p:cNvPr id="73" name="Rectangles"/>
          <p:cNvSpPr>
            <a:spLocks/>
          </p:cNvSpPr>
          <p:nvPr/>
        </p:nvSpPr>
        <p:spPr>
          <a:xfrm rot="0">
            <a:off x="1284237" y="3083718"/>
            <a:ext cx="4345483" cy="9525"/>
          </a:xfrm>
          <a:prstGeom prst="rect"/>
          <a:solidFill>
            <a:srgbClr val="E2E8F0"/>
          </a:solidFill>
          <a:ln w="9525" cmpd="sng" cap="flat">
            <a:noFill/>
            <a:prstDash val="solid"/>
            <a:round/>
          </a:ln>
        </p:spPr>
      </p:sp>
      <p:sp>
        <p:nvSpPr>
          <p:cNvPr id="74" name="Rectangles"/>
          <p:cNvSpPr>
            <a:spLocks/>
          </p:cNvSpPr>
          <p:nvPr/>
        </p:nvSpPr>
        <p:spPr>
          <a:xfrm rot="0">
            <a:off x="5629721" y="3083718"/>
            <a:ext cx="1809452" cy="9525"/>
          </a:xfrm>
          <a:prstGeom prst="rect"/>
          <a:solidFill>
            <a:srgbClr val="E2E8F0"/>
          </a:solidFill>
          <a:ln w="9525" cmpd="sng" cap="flat">
            <a:noFill/>
            <a:prstDash val="solid"/>
            <a:round/>
          </a:ln>
        </p:spPr>
      </p:sp>
      <p:sp>
        <p:nvSpPr>
          <p:cNvPr id="75" name="Rectangles"/>
          <p:cNvSpPr>
            <a:spLocks/>
          </p:cNvSpPr>
          <p:nvPr/>
        </p:nvSpPr>
        <p:spPr>
          <a:xfrm rot="0">
            <a:off x="7439172" y="3083718"/>
            <a:ext cx="1398238" cy="9525"/>
          </a:xfrm>
          <a:prstGeom prst="rect"/>
          <a:solidFill>
            <a:srgbClr val="E2E8F0"/>
          </a:solidFill>
          <a:ln w="9525" cmpd="sng" cap="flat">
            <a:noFill/>
            <a:prstDash val="solid"/>
            <a:round/>
          </a:ln>
        </p:spPr>
      </p:sp>
      <p:sp>
        <p:nvSpPr>
          <p:cNvPr id="76" name="Rectangles"/>
          <p:cNvSpPr>
            <a:spLocks/>
          </p:cNvSpPr>
          <p:nvPr/>
        </p:nvSpPr>
        <p:spPr>
          <a:xfrm rot="0">
            <a:off x="8837414" y="3083718"/>
            <a:ext cx="2783081" cy="9525"/>
          </a:xfrm>
          <a:prstGeom prst="rect"/>
          <a:solidFill>
            <a:srgbClr val="E2E8F0"/>
          </a:solidFill>
          <a:ln w="9525" cmpd="sng" cap="flat">
            <a:noFill/>
            <a:prstDash val="solid"/>
            <a:round/>
          </a:ln>
        </p:spPr>
      </p:sp>
      <p:sp>
        <p:nvSpPr>
          <p:cNvPr id="77" name="Rectangles"/>
          <p:cNvSpPr>
            <a:spLocks/>
          </p:cNvSpPr>
          <p:nvPr/>
        </p:nvSpPr>
        <p:spPr>
          <a:xfrm rot="0">
            <a:off x="571500" y="3602831"/>
            <a:ext cx="712736" cy="9523"/>
          </a:xfrm>
          <a:prstGeom prst="rect"/>
          <a:solidFill>
            <a:srgbClr val="E2E8F0"/>
          </a:solidFill>
          <a:ln w="9525" cmpd="sng" cap="flat">
            <a:noFill/>
            <a:prstDash val="solid"/>
            <a:round/>
          </a:ln>
        </p:spPr>
      </p:sp>
      <p:sp>
        <p:nvSpPr>
          <p:cNvPr id="78" name="Rectangles"/>
          <p:cNvSpPr>
            <a:spLocks/>
          </p:cNvSpPr>
          <p:nvPr/>
        </p:nvSpPr>
        <p:spPr>
          <a:xfrm rot="0">
            <a:off x="1284237" y="3602831"/>
            <a:ext cx="4345483" cy="9523"/>
          </a:xfrm>
          <a:prstGeom prst="rect"/>
          <a:solidFill>
            <a:srgbClr val="E2E8F0"/>
          </a:solidFill>
          <a:ln w="9525" cmpd="sng" cap="flat">
            <a:noFill/>
            <a:prstDash val="solid"/>
            <a:round/>
          </a:ln>
        </p:spPr>
      </p:sp>
      <p:sp>
        <p:nvSpPr>
          <p:cNvPr id="79" name="Rectangles"/>
          <p:cNvSpPr>
            <a:spLocks/>
          </p:cNvSpPr>
          <p:nvPr/>
        </p:nvSpPr>
        <p:spPr>
          <a:xfrm rot="0">
            <a:off x="5629721" y="3602831"/>
            <a:ext cx="1809452" cy="9523"/>
          </a:xfrm>
          <a:prstGeom prst="rect"/>
          <a:solidFill>
            <a:srgbClr val="E2E8F0"/>
          </a:solidFill>
          <a:ln w="9525" cmpd="sng" cap="flat">
            <a:noFill/>
            <a:prstDash val="solid"/>
            <a:round/>
          </a:ln>
        </p:spPr>
      </p:sp>
      <p:sp>
        <p:nvSpPr>
          <p:cNvPr id="80" name="Rectangles"/>
          <p:cNvSpPr>
            <a:spLocks/>
          </p:cNvSpPr>
          <p:nvPr/>
        </p:nvSpPr>
        <p:spPr>
          <a:xfrm rot="0">
            <a:off x="7439172" y="3602831"/>
            <a:ext cx="1398238" cy="9523"/>
          </a:xfrm>
          <a:prstGeom prst="rect"/>
          <a:solidFill>
            <a:srgbClr val="E2E8F0"/>
          </a:solidFill>
          <a:ln w="9525" cmpd="sng" cap="flat">
            <a:noFill/>
            <a:prstDash val="solid"/>
            <a:round/>
          </a:ln>
        </p:spPr>
      </p:sp>
      <p:sp>
        <p:nvSpPr>
          <p:cNvPr id="81" name="Rectangles"/>
          <p:cNvSpPr>
            <a:spLocks/>
          </p:cNvSpPr>
          <p:nvPr/>
        </p:nvSpPr>
        <p:spPr>
          <a:xfrm rot="0">
            <a:off x="8837414" y="3602831"/>
            <a:ext cx="2783081" cy="9523"/>
          </a:xfrm>
          <a:prstGeom prst="rect"/>
          <a:solidFill>
            <a:srgbClr val="E2E8F0"/>
          </a:solidFill>
          <a:ln w="9525" cmpd="sng" cap="flat">
            <a:noFill/>
            <a:prstDash val="solid"/>
            <a:round/>
          </a:ln>
        </p:spPr>
      </p:sp>
      <p:sp>
        <p:nvSpPr>
          <p:cNvPr id="82" name="Rectangles"/>
          <p:cNvSpPr>
            <a:spLocks/>
          </p:cNvSpPr>
          <p:nvPr/>
        </p:nvSpPr>
        <p:spPr>
          <a:xfrm rot="0">
            <a:off x="571500" y="4121942"/>
            <a:ext cx="712736" cy="9523"/>
          </a:xfrm>
          <a:prstGeom prst="rect"/>
          <a:solidFill>
            <a:srgbClr val="E2E8F0"/>
          </a:solidFill>
          <a:ln w="9525" cmpd="sng" cap="flat">
            <a:noFill/>
            <a:prstDash val="solid"/>
            <a:round/>
          </a:ln>
        </p:spPr>
      </p:sp>
      <p:sp>
        <p:nvSpPr>
          <p:cNvPr id="83" name="Rectangles"/>
          <p:cNvSpPr>
            <a:spLocks/>
          </p:cNvSpPr>
          <p:nvPr/>
        </p:nvSpPr>
        <p:spPr>
          <a:xfrm rot="0">
            <a:off x="1284237" y="4121942"/>
            <a:ext cx="4345483" cy="9523"/>
          </a:xfrm>
          <a:prstGeom prst="rect"/>
          <a:solidFill>
            <a:srgbClr val="E2E8F0"/>
          </a:solidFill>
          <a:ln w="9525" cmpd="sng" cap="flat">
            <a:noFill/>
            <a:prstDash val="solid"/>
            <a:round/>
          </a:ln>
        </p:spPr>
      </p:sp>
      <p:sp>
        <p:nvSpPr>
          <p:cNvPr id="84" name="Rectangles"/>
          <p:cNvSpPr>
            <a:spLocks/>
          </p:cNvSpPr>
          <p:nvPr/>
        </p:nvSpPr>
        <p:spPr>
          <a:xfrm rot="0">
            <a:off x="5629721" y="4121942"/>
            <a:ext cx="1809452" cy="9523"/>
          </a:xfrm>
          <a:prstGeom prst="rect"/>
          <a:solidFill>
            <a:srgbClr val="E2E8F0"/>
          </a:solidFill>
          <a:ln w="9525" cmpd="sng" cap="flat">
            <a:noFill/>
            <a:prstDash val="solid"/>
            <a:round/>
          </a:ln>
        </p:spPr>
      </p:sp>
      <p:sp>
        <p:nvSpPr>
          <p:cNvPr id="85" name="Rectangles"/>
          <p:cNvSpPr>
            <a:spLocks/>
          </p:cNvSpPr>
          <p:nvPr/>
        </p:nvSpPr>
        <p:spPr>
          <a:xfrm rot="0">
            <a:off x="7439172" y="4121942"/>
            <a:ext cx="1398238" cy="9523"/>
          </a:xfrm>
          <a:prstGeom prst="rect"/>
          <a:solidFill>
            <a:srgbClr val="E2E8F0"/>
          </a:solidFill>
          <a:ln w="9525" cmpd="sng" cap="flat">
            <a:noFill/>
            <a:prstDash val="solid"/>
            <a:round/>
          </a:ln>
        </p:spPr>
      </p:sp>
      <p:sp>
        <p:nvSpPr>
          <p:cNvPr id="86" name="Rectangles"/>
          <p:cNvSpPr>
            <a:spLocks/>
          </p:cNvSpPr>
          <p:nvPr/>
        </p:nvSpPr>
        <p:spPr>
          <a:xfrm rot="0">
            <a:off x="8837414" y="4121942"/>
            <a:ext cx="2783081" cy="9523"/>
          </a:xfrm>
          <a:prstGeom prst="rect"/>
          <a:solidFill>
            <a:srgbClr val="E2E8F0"/>
          </a:solidFill>
          <a:ln w="9525" cmpd="sng" cap="flat">
            <a:noFill/>
            <a:prstDash val="solid"/>
            <a:round/>
          </a:ln>
        </p:spPr>
      </p:sp>
      <p:sp>
        <p:nvSpPr>
          <p:cNvPr id="87" name="Rectangles"/>
          <p:cNvSpPr>
            <a:spLocks/>
          </p:cNvSpPr>
          <p:nvPr/>
        </p:nvSpPr>
        <p:spPr>
          <a:xfrm rot="0">
            <a:off x="571500" y="4641056"/>
            <a:ext cx="712736" cy="9525"/>
          </a:xfrm>
          <a:prstGeom prst="rect"/>
          <a:solidFill>
            <a:srgbClr val="E2E8F0"/>
          </a:solidFill>
          <a:ln w="9525" cmpd="sng" cap="flat">
            <a:noFill/>
            <a:prstDash val="solid"/>
            <a:round/>
          </a:ln>
        </p:spPr>
      </p:sp>
      <p:sp>
        <p:nvSpPr>
          <p:cNvPr id="88" name="Rectangles"/>
          <p:cNvSpPr>
            <a:spLocks/>
          </p:cNvSpPr>
          <p:nvPr/>
        </p:nvSpPr>
        <p:spPr>
          <a:xfrm rot="0">
            <a:off x="1284237" y="4641056"/>
            <a:ext cx="4345483" cy="9525"/>
          </a:xfrm>
          <a:prstGeom prst="rect"/>
          <a:solidFill>
            <a:srgbClr val="E2E8F0"/>
          </a:solidFill>
          <a:ln w="9525" cmpd="sng" cap="flat">
            <a:noFill/>
            <a:prstDash val="solid"/>
            <a:round/>
          </a:ln>
        </p:spPr>
      </p:sp>
      <p:sp>
        <p:nvSpPr>
          <p:cNvPr id="89" name="Rectangles"/>
          <p:cNvSpPr>
            <a:spLocks/>
          </p:cNvSpPr>
          <p:nvPr/>
        </p:nvSpPr>
        <p:spPr>
          <a:xfrm rot="0">
            <a:off x="5629721" y="4641056"/>
            <a:ext cx="1809452" cy="9525"/>
          </a:xfrm>
          <a:prstGeom prst="rect"/>
          <a:solidFill>
            <a:srgbClr val="E2E8F0"/>
          </a:solidFill>
          <a:ln w="9525" cmpd="sng" cap="flat">
            <a:noFill/>
            <a:prstDash val="solid"/>
            <a:round/>
          </a:ln>
        </p:spPr>
      </p:sp>
      <p:sp>
        <p:nvSpPr>
          <p:cNvPr id="90" name="Rectangles"/>
          <p:cNvSpPr>
            <a:spLocks/>
          </p:cNvSpPr>
          <p:nvPr/>
        </p:nvSpPr>
        <p:spPr>
          <a:xfrm rot="0">
            <a:off x="7439172" y="4641056"/>
            <a:ext cx="1398238" cy="9525"/>
          </a:xfrm>
          <a:prstGeom prst="rect"/>
          <a:solidFill>
            <a:srgbClr val="E2E8F0"/>
          </a:solidFill>
          <a:ln w="9525" cmpd="sng" cap="flat">
            <a:noFill/>
            <a:prstDash val="solid"/>
            <a:round/>
          </a:ln>
        </p:spPr>
      </p:sp>
      <p:sp>
        <p:nvSpPr>
          <p:cNvPr id="91" name="Rectangles"/>
          <p:cNvSpPr>
            <a:spLocks/>
          </p:cNvSpPr>
          <p:nvPr/>
        </p:nvSpPr>
        <p:spPr>
          <a:xfrm rot="0">
            <a:off x="8837414" y="4641056"/>
            <a:ext cx="2783081" cy="9525"/>
          </a:xfrm>
          <a:prstGeom prst="rect"/>
          <a:solidFill>
            <a:srgbClr val="E2E8F0"/>
          </a:solidFill>
          <a:ln w="9525" cmpd="sng" cap="flat">
            <a:noFill/>
            <a:prstDash val="solid"/>
            <a:round/>
          </a:ln>
        </p:spPr>
      </p:sp>
      <p:sp>
        <p:nvSpPr>
          <p:cNvPr id="92" name="Rectangles"/>
          <p:cNvSpPr>
            <a:spLocks/>
          </p:cNvSpPr>
          <p:nvPr/>
        </p:nvSpPr>
        <p:spPr>
          <a:xfrm rot="0">
            <a:off x="571500" y="5160168"/>
            <a:ext cx="712736" cy="9524"/>
          </a:xfrm>
          <a:prstGeom prst="rect"/>
          <a:solidFill>
            <a:srgbClr val="E2E8F0"/>
          </a:solidFill>
          <a:ln w="9525" cmpd="sng" cap="flat">
            <a:noFill/>
            <a:prstDash val="solid"/>
            <a:round/>
          </a:ln>
        </p:spPr>
      </p:sp>
      <p:sp>
        <p:nvSpPr>
          <p:cNvPr id="93" name="Rectangles"/>
          <p:cNvSpPr>
            <a:spLocks/>
          </p:cNvSpPr>
          <p:nvPr/>
        </p:nvSpPr>
        <p:spPr>
          <a:xfrm rot="0">
            <a:off x="1284237" y="5160168"/>
            <a:ext cx="4345483" cy="9524"/>
          </a:xfrm>
          <a:prstGeom prst="rect"/>
          <a:solidFill>
            <a:srgbClr val="E2E8F0"/>
          </a:solidFill>
          <a:ln w="9525" cmpd="sng" cap="flat">
            <a:noFill/>
            <a:prstDash val="solid"/>
            <a:round/>
          </a:ln>
        </p:spPr>
      </p:sp>
      <p:sp>
        <p:nvSpPr>
          <p:cNvPr id="94" name="Rectangles"/>
          <p:cNvSpPr>
            <a:spLocks/>
          </p:cNvSpPr>
          <p:nvPr/>
        </p:nvSpPr>
        <p:spPr>
          <a:xfrm rot="0">
            <a:off x="5629721" y="5160168"/>
            <a:ext cx="1809452" cy="9524"/>
          </a:xfrm>
          <a:prstGeom prst="rect"/>
          <a:solidFill>
            <a:srgbClr val="E2E8F0"/>
          </a:solidFill>
          <a:ln w="9525" cmpd="sng" cap="flat">
            <a:noFill/>
            <a:prstDash val="solid"/>
            <a:round/>
          </a:ln>
        </p:spPr>
      </p:sp>
      <p:sp>
        <p:nvSpPr>
          <p:cNvPr id="95" name="Rectangles"/>
          <p:cNvSpPr>
            <a:spLocks/>
          </p:cNvSpPr>
          <p:nvPr/>
        </p:nvSpPr>
        <p:spPr>
          <a:xfrm rot="0">
            <a:off x="7439172" y="5160168"/>
            <a:ext cx="1398238" cy="9524"/>
          </a:xfrm>
          <a:prstGeom prst="rect"/>
          <a:solidFill>
            <a:srgbClr val="E2E8F0"/>
          </a:solidFill>
          <a:ln w="9525" cmpd="sng" cap="flat">
            <a:noFill/>
            <a:prstDash val="solid"/>
            <a:round/>
          </a:ln>
        </p:spPr>
      </p:sp>
      <p:sp>
        <p:nvSpPr>
          <p:cNvPr id="96" name="Rectangles"/>
          <p:cNvSpPr>
            <a:spLocks/>
          </p:cNvSpPr>
          <p:nvPr/>
        </p:nvSpPr>
        <p:spPr>
          <a:xfrm rot="0">
            <a:off x="8837414" y="5160168"/>
            <a:ext cx="2783081" cy="9524"/>
          </a:xfrm>
          <a:prstGeom prst="rect"/>
          <a:solidFill>
            <a:srgbClr val="E2E8F0"/>
          </a:solidFill>
          <a:ln w="9525" cmpd="sng" cap="flat">
            <a:noFill/>
            <a:prstDash val="solid"/>
            <a:round/>
          </a:ln>
        </p:spPr>
      </p:sp>
      <p:sp>
        <p:nvSpPr>
          <p:cNvPr id="97" name="Rectangles"/>
          <p:cNvSpPr>
            <a:spLocks/>
          </p:cNvSpPr>
          <p:nvPr/>
        </p:nvSpPr>
        <p:spPr>
          <a:xfrm rot="0">
            <a:off x="571500" y="5679279"/>
            <a:ext cx="712736" cy="9524"/>
          </a:xfrm>
          <a:prstGeom prst="rect"/>
          <a:solidFill>
            <a:srgbClr val="E2E8F0"/>
          </a:solidFill>
          <a:ln w="9525" cmpd="sng" cap="flat">
            <a:noFill/>
            <a:prstDash val="solid"/>
            <a:round/>
          </a:ln>
        </p:spPr>
      </p:sp>
      <p:sp>
        <p:nvSpPr>
          <p:cNvPr id="98" name="Rectangles"/>
          <p:cNvSpPr>
            <a:spLocks/>
          </p:cNvSpPr>
          <p:nvPr/>
        </p:nvSpPr>
        <p:spPr>
          <a:xfrm rot="0">
            <a:off x="1284237" y="5679279"/>
            <a:ext cx="4345483" cy="9524"/>
          </a:xfrm>
          <a:prstGeom prst="rect"/>
          <a:solidFill>
            <a:srgbClr val="E2E8F0"/>
          </a:solidFill>
          <a:ln w="9525" cmpd="sng" cap="flat">
            <a:noFill/>
            <a:prstDash val="solid"/>
            <a:round/>
          </a:ln>
        </p:spPr>
      </p:sp>
      <p:sp>
        <p:nvSpPr>
          <p:cNvPr id="99" name="Rectangles"/>
          <p:cNvSpPr>
            <a:spLocks/>
          </p:cNvSpPr>
          <p:nvPr/>
        </p:nvSpPr>
        <p:spPr>
          <a:xfrm rot="0">
            <a:off x="5629721" y="5679279"/>
            <a:ext cx="1809452" cy="9524"/>
          </a:xfrm>
          <a:prstGeom prst="rect"/>
          <a:solidFill>
            <a:srgbClr val="E2E8F0"/>
          </a:solidFill>
          <a:ln w="9525" cmpd="sng" cap="flat">
            <a:noFill/>
            <a:prstDash val="solid"/>
            <a:round/>
          </a:ln>
        </p:spPr>
      </p:sp>
      <p:sp>
        <p:nvSpPr>
          <p:cNvPr id="100" name="Rectangles"/>
          <p:cNvSpPr>
            <a:spLocks/>
          </p:cNvSpPr>
          <p:nvPr/>
        </p:nvSpPr>
        <p:spPr>
          <a:xfrm rot="0">
            <a:off x="7439172" y="5679279"/>
            <a:ext cx="1398238" cy="9524"/>
          </a:xfrm>
          <a:prstGeom prst="rect"/>
          <a:solidFill>
            <a:srgbClr val="E2E8F0"/>
          </a:solidFill>
          <a:ln w="9525" cmpd="sng" cap="flat">
            <a:noFill/>
            <a:prstDash val="solid"/>
            <a:round/>
          </a:ln>
        </p:spPr>
      </p:sp>
      <p:sp>
        <p:nvSpPr>
          <p:cNvPr id="101" name="Rectangles"/>
          <p:cNvSpPr>
            <a:spLocks/>
          </p:cNvSpPr>
          <p:nvPr/>
        </p:nvSpPr>
        <p:spPr>
          <a:xfrm rot="0">
            <a:off x="8837414" y="5679279"/>
            <a:ext cx="2783081" cy="9524"/>
          </a:xfrm>
          <a:prstGeom prst="rect"/>
          <a:solidFill>
            <a:srgbClr val="E2E8F0"/>
          </a:solidFill>
          <a:ln w="9525" cmpd="sng" cap="flat">
            <a:noFill/>
            <a:prstDash val="solid"/>
            <a:round/>
          </a:ln>
        </p:spPr>
      </p:sp>
      <p:pic>
        <p:nvPicPr>
          <p:cNvPr id="102" name="Images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0">
            <a:off x="7610623" y="4307681"/>
            <a:ext cx="180975" cy="161923"/>
          </a:xfrm>
          <a:prstGeom prst="rect"/>
          <a:noFill/>
          <a:ln w="12700" cmpd="sng" cap="flat">
            <a:noFill/>
            <a:prstDash val="solid"/>
            <a:miter/>
          </a:ln>
        </p:spPr>
      </p:pic>
      <p:pic>
        <p:nvPicPr>
          <p:cNvPr id="103" name="Images" descr="imag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0">
            <a:off x="7610623" y="5345905"/>
            <a:ext cx="161924" cy="161924"/>
          </a:xfrm>
          <a:prstGeom prst="rect"/>
          <a:noFill/>
          <a:ln w="12700" cmpd="sng" cap="flat">
            <a:noFill/>
            <a:prstDash val="solid"/>
            <a:miter/>
          </a:ln>
        </p:spPr>
      </p:pic>
      <p:pic>
        <p:nvPicPr>
          <p:cNvPr id="104" name="Images" descr="imag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0">
            <a:off x="7610623" y="4826793"/>
            <a:ext cx="200024" cy="161924"/>
          </a:xfrm>
          <a:prstGeom prst="rect"/>
          <a:noFill/>
          <a:ln w="12700" cmpd="sng" cap="flat">
            <a:noFill/>
            <a:prstDash val="solid"/>
            <a:miter/>
          </a:ln>
        </p:spPr>
      </p:pic>
      <p:pic>
        <p:nvPicPr>
          <p:cNvPr id="105" name="Images" descr="image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0">
            <a:off x="7610623" y="2750343"/>
            <a:ext cx="142875" cy="161923"/>
          </a:xfrm>
          <a:prstGeom prst="rect"/>
          <a:noFill/>
          <a:ln w="12700" cmpd="sng" cap="flat">
            <a:noFill/>
            <a:prstDash val="solid"/>
            <a:miter/>
          </a:ln>
        </p:spPr>
      </p:pic>
      <p:pic>
        <p:nvPicPr>
          <p:cNvPr id="106" name="Images" descr="image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0">
            <a:off x="7610623" y="3788568"/>
            <a:ext cx="161924" cy="161923"/>
          </a:xfrm>
          <a:prstGeom prst="rect"/>
          <a:noFill/>
          <a:ln w="12700" cmpd="sng" cap="flat">
            <a:noFill/>
            <a:prstDash val="solid"/>
            <a:miter/>
          </a:ln>
        </p:spPr>
      </p:pic>
      <p:pic>
        <p:nvPicPr>
          <p:cNvPr id="107" name="Images" descr="image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0">
            <a:off x="7610623" y="3269456"/>
            <a:ext cx="161924" cy="161923"/>
          </a:xfrm>
          <a:prstGeom prst="rect"/>
          <a:noFill/>
          <a:ln w="12700" cmpd="sng" cap="flat">
            <a:noFill/>
            <a:prstDash val="solid"/>
            <a:miter/>
          </a:ln>
        </p:spPr>
      </p:pic>
      <p:pic>
        <p:nvPicPr>
          <p:cNvPr id="108" name="Images" descr="image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0">
            <a:off x="7610623" y="2750343"/>
            <a:ext cx="142875" cy="161923"/>
          </a:xfrm>
          <a:prstGeom prst="rect"/>
          <a:noFill/>
          <a:ln w="12700" cmpd="sng" cap="flat">
            <a:noFill/>
            <a:prstDash val="solid"/>
            <a:miter/>
          </a:ln>
        </p:spPr>
      </p:pic>
      <p:pic>
        <p:nvPicPr>
          <p:cNvPr id="109" name="Images" descr="image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 rot="0">
            <a:off x="7610623" y="3269456"/>
            <a:ext cx="161924" cy="161923"/>
          </a:xfrm>
          <a:prstGeom prst="rect"/>
          <a:noFill/>
          <a:ln w="12700" cmpd="sng" cap="flat">
            <a:noFill/>
            <a:prstDash val="solid"/>
            <a:miter/>
          </a:ln>
        </p:spPr>
      </p:pic>
      <p:pic>
        <p:nvPicPr>
          <p:cNvPr id="110" name="Images" descr="image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rot="0">
            <a:off x="7610623" y="3788568"/>
            <a:ext cx="161924" cy="161923"/>
          </a:xfrm>
          <a:prstGeom prst="rect"/>
          <a:noFill/>
          <a:ln w="12700" cmpd="sng" cap="flat">
            <a:noFill/>
            <a:prstDash val="solid"/>
            <a:miter/>
          </a:ln>
        </p:spPr>
      </p:pic>
      <p:pic>
        <p:nvPicPr>
          <p:cNvPr id="111" name="Images" descr="image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 rot="0">
            <a:off x="7610623" y="4307681"/>
            <a:ext cx="180975" cy="161923"/>
          </a:xfrm>
          <a:prstGeom prst="rect"/>
          <a:noFill/>
          <a:ln w="12700" cmpd="sng" cap="flat">
            <a:noFill/>
            <a:prstDash val="solid"/>
            <a:miter/>
          </a:ln>
        </p:spPr>
      </p:pic>
      <p:pic>
        <p:nvPicPr>
          <p:cNvPr id="112" name="Images" descr="image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 rot="0">
            <a:off x="7610623" y="4826793"/>
            <a:ext cx="200024" cy="161924"/>
          </a:xfrm>
          <a:prstGeom prst="rect"/>
          <a:noFill/>
          <a:ln w="12700" cmpd="sng" cap="flat">
            <a:noFill/>
            <a:prstDash val="solid"/>
            <a:miter/>
          </a:ln>
        </p:spPr>
      </p:pic>
      <p:pic>
        <p:nvPicPr>
          <p:cNvPr id="113" name="Images" descr="imag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 rot="0">
            <a:off x="7610623" y="5345905"/>
            <a:ext cx="161924" cy="161924"/>
          </a:xfrm>
          <a:prstGeom prst="rect"/>
          <a:noFill/>
          <a:ln w="12700" cmpd="sng" cap="flat">
            <a:noFill/>
            <a:prstDash val="solid"/>
            <a:miter/>
          </a:ln>
        </p:spPr>
      </p:pic>
      <p:sp>
        <p:nvSpPr>
          <p:cNvPr id="114" name="Rectangles"/>
          <p:cNvSpPr>
            <a:spLocks/>
          </p:cNvSpPr>
          <p:nvPr/>
        </p:nvSpPr>
        <p:spPr>
          <a:xfrm rot="0">
            <a:off x="571500" y="476250"/>
            <a:ext cx="11601450" cy="390525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/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550" b="1" i="0" u="none" strike="noStrike" kern="1200" cap="none" spc="0" baseline="0">
                <a:solidFill>
                  <a:srgbClr val="0F2942"/>
                </a:solidFill>
                <a:latin typeface="Poppins" pitchFamily="0" charset="0"/>
                <a:ea typeface="宋体" pitchFamily="0" charset="0"/>
                <a:cs typeface="Calibri" pitchFamily="0" charset="0"/>
              </a:rPr>
              <a:t>Step 2: Process Activity Chart</a:t>
            </a:r>
            <a:endParaRPr lang="zh-CN" altLang="en-US" sz="2550" b="1" i="0" u="none" strike="noStrike" kern="1200" cap="none" spc="0" baseline="0">
              <a:solidFill>
                <a:srgbClr val="0F2942"/>
              </a:solidFill>
              <a:latin typeface="Poppins" pitchFamily="0" charset="0"/>
              <a:ea typeface="宋体" pitchFamily="0" charset="0"/>
              <a:cs typeface="Calibri" pitchFamily="0" charset="0"/>
            </a:endParaRPr>
          </a:p>
        </p:txBody>
      </p:sp>
      <p:sp>
        <p:nvSpPr>
          <p:cNvPr id="115" name="Rectangles"/>
          <p:cNvSpPr>
            <a:spLocks/>
          </p:cNvSpPr>
          <p:nvPr/>
        </p:nvSpPr>
        <p:spPr>
          <a:xfrm rot="0">
            <a:off x="571500" y="1057275"/>
            <a:ext cx="11048999" cy="28575"/>
          </a:xfrm>
          <a:prstGeom prst="rect"/>
          <a:solidFill>
            <a:srgbClr val="D97706"/>
          </a:solidFill>
          <a:ln w="9525" cmpd="sng" cap="flat">
            <a:noFill/>
            <a:prstDash val="solid"/>
            <a:round/>
          </a:ln>
        </p:spPr>
      </p:sp>
    </p:spTree>
    <p:extLst>
      <p:ext uri="{BB962C8B-B14F-4D97-AF65-F5344CB8AC3E}">
        <p14:creationId xmlns:p14="http://schemas.microsoft.com/office/powerpoint/2010/main" val="1597342560"/>
      </p:ext>
    </p:extLst>
  </p:cSld>
  <p:clrMapOvr>
    <a:masterClrMapping/>
  </p:clrMapOvr>
</p:sld>
</file>

<file path=ppt/slides/slide7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Images" descr="image.pn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 rot="0">
            <a:off x="0" y="0"/>
            <a:ext cx="12192000" cy="6858000"/>
          </a:xfrm>
          <a:prstGeom prst="rect"/>
          <a:noFill/>
          <a:ln w="12700" cmpd="sng" cap="flat">
            <a:noFill/>
            <a:prstDash val="solid"/>
            <a:miter/>
          </a:ln>
        </p:spPr>
      </p:pic>
      <p:pic>
        <p:nvPicPr>
          <p:cNvPr id="117" name="Images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0">
            <a:off x="571500" y="2152650"/>
            <a:ext cx="5334000" cy="1790699"/>
          </a:xfrm>
          <a:prstGeom prst="rect"/>
          <a:noFill/>
          <a:ln w="12700" cmpd="sng" cap="flat">
            <a:noFill/>
            <a:prstDash val="solid"/>
            <a:miter/>
          </a:ln>
        </p:spPr>
      </p:pic>
      <p:sp>
        <p:nvSpPr>
          <p:cNvPr id="118" name="Rectangles"/>
          <p:cNvSpPr>
            <a:spLocks/>
          </p:cNvSpPr>
          <p:nvPr/>
        </p:nvSpPr>
        <p:spPr>
          <a:xfrm rot="0">
            <a:off x="876299" y="2457450"/>
            <a:ext cx="4724400" cy="857250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/>
            <a:spAutoFit/>
          </a:bodyPr>
          <a:lstStyle/>
          <a:p>
            <a:pPr marL="0" indent="0" algn="ctr">
              <a:lnSpc>
                <a:spcPts val="6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6750" b="1" i="0" u="none" strike="noStrike" kern="1200" cap="none" spc="0" baseline="0">
                <a:solidFill>
                  <a:srgbClr val="15803D"/>
                </a:solidFill>
                <a:latin typeface="Poppins" pitchFamily="0" charset="0"/>
                <a:ea typeface="宋体" pitchFamily="0" charset="0"/>
                <a:cs typeface="Calibri" pitchFamily="0" charset="0"/>
              </a:rPr>
              <a:t>235K</a:t>
            </a:r>
            <a:endParaRPr lang="zh-CN" altLang="en-US" sz="6750" b="1" i="0" u="none" strike="noStrike" kern="1200" cap="none" spc="0" baseline="0">
              <a:solidFill>
                <a:srgbClr val="15803D"/>
              </a:solidFill>
              <a:latin typeface="Poppins" pitchFamily="0" charset="0"/>
              <a:ea typeface="宋体" pitchFamily="0" charset="0"/>
              <a:cs typeface="Calibri" pitchFamily="0" charset="0"/>
            </a:endParaRPr>
          </a:p>
        </p:txBody>
      </p:sp>
      <p:sp>
        <p:nvSpPr>
          <p:cNvPr id="119" name="Rectangles"/>
          <p:cNvSpPr>
            <a:spLocks/>
          </p:cNvSpPr>
          <p:nvPr/>
        </p:nvSpPr>
        <p:spPr>
          <a:xfrm rot="0">
            <a:off x="876299" y="3409949"/>
            <a:ext cx="4724400" cy="219073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/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500" b="1" i="0" u="none" strike="noStrike" kern="1200" cap="none" spc="0" baseline="0">
                <a:solidFill>
                  <a:srgbClr val="166534"/>
                </a:solidFill>
                <a:latin typeface="Lato" pitchFamily="0" charset="0"/>
                <a:ea typeface="宋体" pitchFamily="0" charset="0"/>
                <a:cs typeface="Calibri" pitchFamily="0" charset="0"/>
              </a:rPr>
              <a:t>Total Estimated Investment (SAR)</a:t>
            </a:r>
            <a:endParaRPr lang="zh-CN" altLang="en-US" sz="1500" b="1" i="0" u="none" strike="noStrike" kern="1200" cap="none" spc="0" baseline="0">
              <a:solidFill>
                <a:srgbClr val="166534"/>
              </a:solidFill>
              <a:latin typeface="Lato" pitchFamily="0" charset="0"/>
              <a:ea typeface="宋体" pitchFamily="0" charset="0"/>
              <a:cs typeface="Calibri" pitchFamily="0" charset="0"/>
            </a:endParaRPr>
          </a:p>
        </p:txBody>
      </p:sp>
      <p:sp>
        <p:nvSpPr>
          <p:cNvPr id="120" name="Rectangles"/>
          <p:cNvSpPr>
            <a:spLocks/>
          </p:cNvSpPr>
          <p:nvPr/>
        </p:nvSpPr>
        <p:spPr>
          <a:xfrm rot="0">
            <a:off x="6286499" y="2152650"/>
            <a:ext cx="5600699" cy="266700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/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b="0" i="0" u="none" strike="noStrike" kern="1200" cap="none" spc="0" baseline="0">
                <a:solidFill>
                  <a:srgbClr val="0E7490"/>
                </a:solidFill>
                <a:latin typeface="Poppins SemiBold" pitchFamily="0" charset="0"/>
                <a:ea typeface="宋体" pitchFamily="0" charset="0"/>
                <a:cs typeface="Calibri" pitchFamily="0" charset="0"/>
              </a:rPr>
              <a:t>Business Pitch &amp; Budget Allocation</a:t>
            </a:r>
            <a:endParaRPr lang="zh-CN" altLang="en-US" sz="1800" b="0" i="0" u="none" strike="noStrike" kern="1200" cap="none" spc="0" baseline="0">
              <a:solidFill>
                <a:srgbClr val="0E7490"/>
              </a:solidFill>
              <a:latin typeface="Poppins SemiBold" pitchFamily="0" charset="0"/>
              <a:ea typeface="宋体" pitchFamily="0" charset="0"/>
              <a:cs typeface="Calibri" pitchFamily="0" charset="0"/>
            </a:endParaRPr>
          </a:p>
        </p:txBody>
      </p:sp>
      <p:sp>
        <p:nvSpPr>
          <p:cNvPr id="121" name="Rectangles"/>
          <p:cNvSpPr>
            <a:spLocks/>
          </p:cNvSpPr>
          <p:nvPr/>
        </p:nvSpPr>
        <p:spPr>
          <a:xfrm rot="0">
            <a:off x="6286499" y="2600325"/>
            <a:ext cx="5334001" cy="485647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/>
            <a:spAutoFit/>
          </a:bodyPr>
          <a:lstStyle/>
          <a:p>
            <a:pPr marL="0" indent="0" algn="l">
              <a:lnSpc>
                <a:spcPts val="19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275" b="0" i="0" u="none" strike="noStrike" kern="1200" cap="none" spc="0" baseline="0">
                <a:solidFill>
                  <a:srgbClr val="334155"/>
                </a:solidFill>
                <a:latin typeface="Lato" pitchFamily="0" charset="0"/>
                <a:ea typeface="宋体" pitchFamily="0" charset="0"/>
                <a:cs typeface="Calibri" pitchFamily="0" charset="0"/>
              </a:rPr>
              <a:t>To prevent operational failure and win executive approval, the proposed redesign establishes a structured capital allocation plan:</a:t>
            </a:r>
            <a:endParaRPr lang="zh-CN" altLang="en-US" sz="1275" b="0" i="0" u="none" strike="noStrike" kern="1200" cap="none" spc="0" baseline="0">
              <a:solidFill>
                <a:srgbClr val="334155"/>
              </a:solidFill>
              <a:latin typeface="Lato" pitchFamily="0" charset="0"/>
              <a:ea typeface="宋体" pitchFamily="0" charset="0"/>
              <a:cs typeface="Calibri" pitchFamily="0" charset="0"/>
            </a:endParaRPr>
          </a:p>
        </p:txBody>
      </p:sp>
      <p:sp>
        <p:nvSpPr>
          <p:cNvPr id="122" name="Rectangles"/>
          <p:cNvSpPr>
            <a:spLocks/>
          </p:cNvSpPr>
          <p:nvPr/>
        </p:nvSpPr>
        <p:spPr>
          <a:xfrm rot="0">
            <a:off x="6381750" y="3198018"/>
            <a:ext cx="95249" cy="190500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/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275" b="0" i="0" u="none" strike="noStrike" kern="1200" cap="none" spc="0" baseline="0">
                <a:solidFill>
                  <a:srgbClr val="334155"/>
                </a:solidFill>
                <a:latin typeface="Lato" pitchFamily="0" charset="0"/>
                <a:ea typeface="宋体" pitchFamily="0" charset="0"/>
                <a:cs typeface="Calibri" pitchFamily="0" charset="0"/>
              </a:rPr>
              <a:t>•</a:t>
            </a:r>
            <a:endParaRPr lang="zh-CN" altLang="en-US" sz="1275" b="0" i="0" u="none" strike="noStrike" kern="1200" cap="none" spc="0" baseline="0">
              <a:solidFill>
                <a:srgbClr val="334155"/>
              </a:solidFill>
              <a:latin typeface="Lato" pitchFamily="0" charset="0"/>
              <a:ea typeface="宋体" pitchFamily="0" charset="0"/>
              <a:cs typeface="Calibri" pitchFamily="0" charset="0"/>
            </a:endParaRPr>
          </a:p>
        </p:txBody>
      </p:sp>
      <p:sp>
        <p:nvSpPr>
          <p:cNvPr id="123" name="Rectangles"/>
          <p:cNvSpPr>
            <a:spLocks/>
          </p:cNvSpPr>
          <p:nvPr/>
        </p:nvSpPr>
        <p:spPr>
          <a:xfrm rot="0">
            <a:off x="6477000" y="3200400"/>
            <a:ext cx="5143499" cy="485647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95250" tIns="0" rIns="0" bIns="0" anchor="t" anchorCtr="0">
            <a:prstTxWarp prst="textNoShape"/>
            <a:spAutoFit/>
          </a:bodyPr>
          <a:lstStyle/>
          <a:p>
            <a:pPr marL="0" indent="0" algn="l">
              <a:lnSpc>
                <a:spcPts val="19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275" b="1" i="0" u="none" strike="noStrike" kern="1200" cap="none" spc="0" baseline="0">
                <a:solidFill>
                  <a:srgbClr val="334155"/>
                </a:solidFill>
                <a:latin typeface="Lato" pitchFamily="0" charset="0"/>
                <a:ea typeface="宋体" pitchFamily="0" charset="0"/>
                <a:cs typeface="Calibri" pitchFamily="0" charset="0"/>
              </a:rPr>
              <a:t>Fleet Modernization:</a:t>
            </a:r>
            <a:r>
              <a:rPr lang="en-US" altLang="zh-CN" sz="1275" b="0" i="0" u="none" strike="noStrike" kern="1200" cap="none" spc="0" baseline="0">
                <a:solidFill>
                  <a:srgbClr val="334155"/>
                </a:solidFill>
                <a:latin typeface="Lato" pitchFamily="0" charset="0"/>
                <a:ea typeface="宋体" pitchFamily="0" charset="0"/>
                <a:cs typeface="Calibri" pitchFamily="0" charset="0"/>
              </a:rPr>
              <a:t> SAR 100,000 for acquiring high-efficiency delivery trucks.</a:t>
            </a:r>
            <a:endParaRPr lang="zh-CN" altLang="en-US" sz="1275" b="0" i="0" u="none" strike="noStrike" kern="1200" cap="none" spc="0" baseline="0">
              <a:solidFill>
                <a:srgbClr val="334155"/>
              </a:solidFill>
              <a:latin typeface="Lato" pitchFamily="0" charset="0"/>
              <a:ea typeface="宋体" pitchFamily="0" charset="0"/>
              <a:cs typeface="Calibri" pitchFamily="0" charset="0"/>
            </a:endParaRPr>
          </a:p>
        </p:txBody>
      </p:sp>
      <p:sp>
        <p:nvSpPr>
          <p:cNvPr id="124" name="Rectangles"/>
          <p:cNvSpPr>
            <a:spLocks/>
          </p:cNvSpPr>
          <p:nvPr/>
        </p:nvSpPr>
        <p:spPr>
          <a:xfrm rot="0">
            <a:off x="6381750" y="3798093"/>
            <a:ext cx="95249" cy="190500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/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275" b="0" i="0" u="none" strike="noStrike" kern="1200" cap="none" spc="0" baseline="0">
                <a:solidFill>
                  <a:srgbClr val="334155"/>
                </a:solidFill>
                <a:latin typeface="Lato" pitchFamily="0" charset="0"/>
                <a:ea typeface="宋体" pitchFamily="0" charset="0"/>
                <a:cs typeface="Calibri" pitchFamily="0" charset="0"/>
              </a:rPr>
              <a:t>•</a:t>
            </a:r>
            <a:endParaRPr lang="zh-CN" altLang="en-US" sz="1275" b="0" i="0" u="none" strike="noStrike" kern="1200" cap="none" spc="0" baseline="0">
              <a:solidFill>
                <a:srgbClr val="334155"/>
              </a:solidFill>
              <a:latin typeface="Lato" pitchFamily="0" charset="0"/>
              <a:ea typeface="宋体" pitchFamily="0" charset="0"/>
              <a:cs typeface="Calibri" pitchFamily="0" charset="0"/>
            </a:endParaRPr>
          </a:p>
        </p:txBody>
      </p:sp>
      <p:sp>
        <p:nvSpPr>
          <p:cNvPr id="125" name="Rectangles"/>
          <p:cNvSpPr>
            <a:spLocks/>
          </p:cNvSpPr>
          <p:nvPr/>
        </p:nvSpPr>
        <p:spPr>
          <a:xfrm rot="0">
            <a:off x="6477000" y="3800474"/>
            <a:ext cx="5143499" cy="485647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95250" tIns="0" rIns="0" bIns="0" anchor="t" anchorCtr="0">
            <a:prstTxWarp prst="textNoShape"/>
            <a:spAutoFit/>
          </a:bodyPr>
          <a:lstStyle/>
          <a:p>
            <a:pPr marL="0" indent="0" algn="l">
              <a:lnSpc>
                <a:spcPts val="19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275" b="1" i="0" u="none" strike="noStrike" kern="1200" cap="none" spc="0" baseline="0">
                <a:solidFill>
                  <a:srgbClr val="334155"/>
                </a:solidFill>
                <a:latin typeface="Lato" pitchFamily="0" charset="0"/>
                <a:ea typeface="宋体" pitchFamily="0" charset="0"/>
                <a:cs typeface="Calibri" pitchFamily="0" charset="0"/>
              </a:rPr>
              <a:t>Advanced Safety Equipment:</a:t>
            </a:r>
            <a:r>
              <a:rPr lang="en-US" altLang="zh-CN" sz="1275" b="0" i="0" u="none" strike="noStrike" kern="1200" cap="none" spc="0" baseline="0">
                <a:solidFill>
                  <a:srgbClr val="334155"/>
                </a:solidFill>
                <a:latin typeface="Lato" pitchFamily="0" charset="0"/>
                <a:ea typeface="宋体" pitchFamily="0" charset="0"/>
                <a:cs typeface="Calibri" pitchFamily="0" charset="0"/>
              </a:rPr>
              <a:t> SAR 10,000 for fire safety gear and emergency tools.</a:t>
            </a:r>
            <a:endParaRPr lang="zh-CN" altLang="en-US" sz="1275" b="0" i="0" u="none" strike="noStrike" kern="1200" cap="none" spc="0" baseline="0">
              <a:solidFill>
                <a:srgbClr val="334155"/>
              </a:solidFill>
              <a:latin typeface="Lato" pitchFamily="0" charset="0"/>
              <a:ea typeface="宋体" pitchFamily="0" charset="0"/>
              <a:cs typeface="Calibri" pitchFamily="0" charset="0"/>
            </a:endParaRPr>
          </a:p>
        </p:txBody>
      </p:sp>
      <p:sp>
        <p:nvSpPr>
          <p:cNvPr id="126" name="Rectangles"/>
          <p:cNvSpPr>
            <a:spLocks/>
          </p:cNvSpPr>
          <p:nvPr/>
        </p:nvSpPr>
        <p:spPr>
          <a:xfrm rot="0">
            <a:off x="6381750" y="4398168"/>
            <a:ext cx="95249" cy="190500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/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275" b="0" i="0" u="none" strike="noStrike" kern="1200" cap="none" spc="0" baseline="0">
                <a:solidFill>
                  <a:srgbClr val="334155"/>
                </a:solidFill>
                <a:latin typeface="Lato" pitchFamily="0" charset="0"/>
                <a:ea typeface="宋体" pitchFamily="0" charset="0"/>
                <a:cs typeface="Calibri" pitchFamily="0" charset="0"/>
              </a:rPr>
              <a:t>•</a:t>
            </a:r>
            <a:endParaRPr lang="zh-CN" altLang="en-US" sz="1275" b="0" i="0" u="none" strike="noStrike" kern="1200" cap="none" spc="0" baseline="0">
              <a:solidFill>
                <a:srgbClr val="334155"/>
              </a:solidFill>
              <a:latin typeface="Lato" pitchFamily="0" charset="0"/>
              <a:ea typeface="宋体" pitchFamily="0" charset="0"/>
              <a:cs typeface="Calibri" pitchFamily="0" charset="0"/>
            </a:endParaRPr>
          </a:p>
        </p:txBody>
      </p:sp>
      <p:sp>
        <p:nvSpPr>
          <p:cNvPr id="127" name="Rectangles"/>
          <p:cNvSpPr>
            <a:spLocks/>
          </p:cNvSpPr>
          <p:nvPr/>
        </p:nvSpPr>
        <p:spPr>
          <a:xfrm rot="0">
            <a:off x="6477000" y="4400550"/>
            <a:ext cx="5143499" cy="485648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95250" tIns="0" rIns="0" bIns="0" anchor="t" anchorCtr="0">
            <a:prstTxWarp prst="textNoShape"/>
            <a:spAutoFit/>
          </a:bodyPr>
          <a:lstStyle/>
          <a:p>
            <a:pPr marL="0" indent="0" algn="l">
              <a:lnSpc>
                <a:spcPts val="19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275" b="1" i="0" u="none" strike="noStrike" kern="1200" cap="none" spc="0" baseline="0">
                <a:solidFill>
                  <a:srgbClr val="334155"/>
                </a:solidFill>
                <a:latin typeface="Lato" pitchFamily="0" charset="0"/>
                <a:ea typeface="宋体" pitchFamily="0" charset="0"/>
                <a:cs typeface="Calibri" pitchFamily="0" charset="0"/>
              </a:rPr>
              <a:t>Emergency Support Truck:</a:t>
            </a:r>
            <a:r>
              <a:rPr lang="en-US" altLang="zh-CN" sz="1275" b="0" i="0" u="none" strike="noStrike" kern="1200" cap="none" spc="0" baseline="0">
                <a:solidFill>
                  <a:srgbClr val="334155"/>
                </a:solidFill>
                <a:latin typeface="Lato" pitchFamily="0" charset="0"/>
                <a:ea typeface="宋体" pitchFamily="0" charset="0"/>
                <a:cs typeface="Calibri" pitchFamily="0" charset="0"/>
              </a:rPr>
              <a:t> SAR 20,000 for quick-deploy breakdown response unit.</a:t>
            </a:r>
            <a:endParaRPr lang="zh-CN" altLang="en-US" sz="1275" b="0" i="0" u="none" strike="noStrike" kern="1200" cap="none" spc="0" baseline="0">
              <a:solidFill>
                <a:srgbClr val="334155"/>
              </a:solidFill>
              <a:latin typeface="Lato" pitchFamily="0" charset="0"/>
              <a:ea typeface="宋体" pitchFamily="0" charset="0"/>
              <a:cs typeface="Calibri" pitchFamily="0" charset="0"/>
            </a:endParaRPr>
          </a:p>
        </p:txBody>
      </p:sp>
      <p:sp>
        <p:nvSpPr>
          <p:cNvPr id="128" name="Rectangles"/>
          <p:cNvSpPr>
            <a:spLocks/>
          </p:cNvSpPr>
          <p:nvPr/>
        </p:nvSpPr>
        <p:spPr>
          <a:xfrm rot="0">
            <a:off x="6381750" y="4998243"/>
            <a:ext cx="95249" cy="190500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/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275" b="0" i="0" u="none" strike="noStrike" kern="1200" cap="none" spc="0" baseline="0">
                <a:solidFill>
                  <a:srgbClr val="334155"/>
                </a:solidFill>
                <a:latin typeface="Lato" pitchFamily="0" charset="0"/>
                <a:ea typeface="宋体" pitchFamily="0" charset="0"/>
                <a:cs typeface="Calibri" pitchFamily="0" charset="0"/>
              </a:rPr>
              <a:t>•</a:t>
            </a:r>
            <a:endParaRPr lang="zh-CN" altLang="en-US" sz="1275" b="0" i="0" u="none" strike="noStrike" kern="1200" cap="none" spc="0" baseline="0">
              <a:solidFill>
                <a:srgbClr val="334155"/>
              </a:solidFill>
              <a:latin typeface="Lato" pitchFamily="0" charset="0"/>
              <a:ea typeface="宋体" pitchFamily="0" charset="0"/>
              <a:cs typeface="Calibri" pitchFamily="0" charset="0"/>
            </a:endParaRPr>
          </a:p>
        </p:txBody>
      </p:sp>
      <p:sp>
        <p:nvSpPr>
          <p:cNvPr id="129" name="Rectangles"/>
          <p:cNvSpPr>
            <a:spLocks/>
          </p:cNvSpPr>
          <p:nvPr/>
        </p:nvSpPr>
        <p:spPr>
          <a:xfrm rot="0">
            <a:off x="6477000" y="5000625"/>
            <a:ext cx="5143499" cy="485647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95250" tIns="0" rIns="0" bIns="0" anchor="t" anchorCtr="0">
            <a:prstTxWarp prst="textNoShape"/>
            <a:spAutoFit/>
          </a:bodyPr>
          <a:lstStyle/>
          <a:p>
            <a:pPr marL="0" indent="0" algn="l">
              <a:lnSpc>
                <a:spcPts val="19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275" b="1" i="0" u="none" strike="noStrike" kern="1200" cap="none" spc="0" baseline="0">
                <a:solidFill>
                  <a:srgbClr val="334155"/>
                </a:solidFill>
                <a:latin typeface="Lato" pitchFamily="0" charset="0"/>
                <a:ea typeface="宋体" pitchFamily="0" charset="0"/>
                <a:cs typeface="Calibri" pitchFamily="0" charset="0"/>
              </a:rPr>
              <a:t>Digital Infrastructure &amp; Software:</a:t>
            </a:r>
            <a:r>
              <a:rPr lang="en-US" altLang="zh-CN" sz="1275" b="0" i="0" u="none" strike="noStrike" kern="1200" cap="none" spc="0" baseline="0">
                <a:solidFill>
                  <a:srgbClr val="334155"/>
                </a:solidFill>
                <a:latin typeface="Lato" pitchFamily="0" charset="0"/>
                <a:ea typeface="宋体" pitchFamily="0" charset="0"/>
                <a:cs typeface="Calibri" pitchFamily="0" charset="0"/>
              </a:rPr>
              <a:t> SAR 105,000 for dispatch, filtration, and IoT sensors.</a:t>
            </a:r>
            <a:endParaRPr lang="zh-CN" altLang="en-US" sz="1275" b="0" i="0" u="none" strike="noStrike" kern="1200" cap="none" spc="0" baseline="0">
              <a:solidFill>
                <a:srgbClr val="334155"/>
              </a:solidFill>
              <a:latin typeface="Lato" pitchFamily="0" charset="0"/>
              <a:ea typeface="宋体" pitchFamily="0" charset="0"/>
              <a:cs typeface="Calibri" pitchFamily="0" charset="0"/>
            </a:endParaRPr>
          </a:p>
        </p:txBody>
      </p:sp>
      <p:sp>
        <p:nvSpPr>
          <p:cNvPr id="130" name="Rectangles"/>
          <p:cNvSpPr>
            <a:spLocks/>
          </p:cNvSpPr>
          <p:nvPr/>
        </p:nvSpPr>
        <p:spPr>
          <a:xfrm rot="0">
            <a:off x="571500" y="476250"/>
            <a:ext cx="11601450" cy="390525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/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550" b="1" i="0" u="none" strike="noStrike" kern="1200" cap="none" spc="0" baseline="0">
                <a:solidFill>
                  <a:srgbClr val="0F2942"/>
                </a:solidFill>
                <a:latin typeface="Poppins" pitchFamily="0" charset="0"/>
                <a:ea typeface="宋体" pitchFamily="0" charset="0"/>
                <a:cs typeface="Calibri" pitchFamily="0" charset="0"/>
              </a:rPr>
              <a:t>Step 3: Management Commitment &amp; Budget</a:t>
            </a:r>
            <a:endParaRPr lang="zh-CN" altLang="en-US" sz="2550" b="1" i="0" u="none" strike="noStrike" kern="1200" cap="none" spc="0" baseline="0">
              <a:solidFill>
                <a:srgbClr val="0F2942"/>
              </a:solidFill>
              <a:latin typeface="Poppins" pitchFamily="0" charset="0"/>
              <a:ea typeface="宋体" pitchFamily="0" charset="0"/>
              <a:cs typeface="Calibri" pitchFamily="0" charset="0"/>
            </a:endParaRPr>
          </a:p>
        </p:txBody>
      </p:sp>
      <p:sp>
        <p:nvSpPr>
          <p:cNvPr id="131" name="Rectangles"/>
          <p:cNvSpPr>
            <a:spLocks/>
          </p:cNvSpPr>
          <p:nvPr/>
        </p:nvSpPr>
        <p:spPr>
          <a:xfrm rot="0">
            <a:off x="571500" y="1057275"/>
            <a:ext cx="11048999" cy="28575"/>
          </a:xfrm>
          <a:prstGeom prst="rect"/>
          <a:solidFill>
            <a:srgbClr val="D97706"/>
          </a:solidFill>
          <a:ln w="9525" cmpd="sng" cap="flat">
            <a:noFill/>
            <a:prstDash val="solid"/>
            <a:round/>
          </a:ln>
        </p:spPr>
      </p:sp>
    </p:spTree>
    <p:extLst>
      <p:ext uri="{BB962C8B-B14F-4D97-AF65-F5344CB8AC3E}">
        <p14:creationId xmlns:p14="http://schemas.microsoft.com/office/powerpoint/2010/main" val="2103095209"/>
      </p:ext>
    </p:extLst>
  </p:cSld>
  <p:clrMapOvr>
    <a:masterClrMapping/>
  </p:clrMapOvr>
</p:sld>
</file>

<file path=ppt/slides/slide8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Images" descr="image.pn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 rot="0">
            <a:off x="0" y="0"/>
            <a:ext cx="12192000" cy="6858000"/>
          </a:xfrm>
          <a:prstGeom prst="rect"/>
          <a:noFill/>
          <a:ln w="12700" cmpd="sng" cap="flat">
            <a:noFill/>
            <a:prstDash val="solid"/>
            <a:miter/>
          </a:ln>
        </p:spPr>
      </p:pic>
      <p:pic>
        <p:nvPicPr>
          <p:cNvPr id="133" name="Images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0">
            <a:off x="571500" y="2112168"/>
            <a:ext cx="3524250" cy="2095500"/>
          </a:xfrm>
          <a:prstGeom prst="rect"/>
          <a:noFill/>
          <a:ln w="12700" cmpd="sng" cap="flat">
            <a:noFill/>
            <a:prstDash val="solid"/>
            <a:miter/>
          </a:ln>
        </p:spPr>
      </p:pic>
      <p:pic>
        <p:nvPicPr>
          <p:cNvPr id="134" name="Images" descr="imag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0">
            <a:off x="4333875" y="2112168"/>
            <a:ext cx="3524250" cy="2095500"/>
          </a:xfrm>
          <a:prstGeom prst="rect"/>
          <a:noFill/>
          <a:ln w="12700" cmpd="sng" cap="flat">
            <a:noFill/>
            <a:prstDash val="solid"/>
            <a:miter/>
          </a:ln>
        </p:spPr>
      </p:pic>
      <p:pic>
        <p:nvPicPr>
          <p:cNvPr id="135" name="Images" descr="imag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0">
            <a:off x="8096249" y="2112168"/>
            <a:ext cx="3524250" cy="2095500"/>
          </a:xfrm>
          <a:prstGeom prst="rect"/>
          <a:noFill/>
          <a:ln w="12700" cmpd="sng" cap="flat">
            <a:noFill/>
            <a:prstDash val="solid"/>
            <a:miter/>
          </a:ln>
        </p:spPr>
      </p:pic>
      <p:sp>
        <p:nvSpPr>
          <p:cNvPr id="136" name="Rectangles"/>
          <p:cNvSpPr>
            <a:spLocks/>
          </p:cNvSpPr>
          <p:nvPr/>
        </p:nvSpPr>
        <p:spPr>
          <a:xfrm rot="0">
            <a:off x="483393" y="4350543"/>
            <a:ext cx="3700462" cy="266700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/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b="0" i="0" u="none" strike="noStrike" kern="1200" cap="none" spc="0" baseline="0">
                <a:solidFill>
                  <a:srgbClr val="0E7490"/>
                </a:solidFill>
                <a:latin typeface="Poppins SemiBold" pitchFamily="0" charset="0"/>
                <a:ea typeface="宋体" pitchFamily="0" charset="0"/>
                <a:cs typeface="Calibri" pitchFamily="0" charset="0"/>
              </a:rPr>
              <a:t>1. Telematics &amp; Sensors</a:t>
            </a:r>
            <a:endParaRPr lang="zh-CN" altLang="en-US" sz="1800" b="0" i="0" u="none" strike="noStrike" kern="1200" cap="none" spc="0" baseline="0">
              <a:solidFill>
                <a:srgbClr val="0E7490"/>
              </a:solidFill>
              <a:latin typeface="Poppins SemiBold" pitchFamily="0" charset="0"/>
              <a:ea typeface="宋体" pitchFamily="0" charset="0"/>
              <a:cs typeface="Calibri" pitchFamily="0" charset="0"/>
            </a:endParaRPr>
          </a:p>
        </p:txBody>
      </p:sp>
      <p:sp>
        <p:nvSpPr>
          <p:cNvPr id="137" name="Rectangles"/>
          <p:cNvSpPr>
            <a:spLocks/>
          </p:cNvSpPr>
          <p:nvPr/>
        </p:nvSpPr>
        <p:spPr>
          <a:xfrm rot="0">
            <a:off x="571500" y="4798218"/>
            <a:ext cx="3524250" cy="728662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/>
            <a:spAutoFit/>
          </a:bodyPr>
          <a:lstStyle/>
          <a:p>
            <a:pPr marL="0" indent="0" algn="ctr">
              <a:lnSpc>
                <a:spcPts val="19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275" b="0" i="0" u="none" strike="noStrike" kern="1200" cap="none" spc="0" baseline="0">
                <a:solidFill>
                  <a:srgbClr val="334155"/>
                </a:solidFill>
                <a:latin typeface="Lato" pitchFamily="0" charset="0"/>
                <a:ea typeface="宋体" pitchFamily="0" charset="0"/>
                <a:cs typeface="Calibri" pitchFamily="0" charset="0"/>
              </a:rPr>
              <a:t>Smart trucks equipped with automatic fire alarms, safety sensors, and roadside communication devices.</a:t>
            </a:r>
            <a:endParaRPr lang="zh-CN" altLang="en-US" sz="1275" b="0" i="0" u="none" strike="noStrike" kern="1200" cap="none" spc="0" baseline="0">
              <a:solidFill>
                <a:srgbClr val="334155"/>
              </a:solidFill>
              <a:latin typeface="Lato" pitchFamily="0" charset="0"/>
              <a:ea typeface="宋体" pitchFamily="0" charset="0"/>
              <a:cs typeface="Calibri" pitchFamily="0" charset="0"/>
            </a:endParaRPr>
          </a:p>
        </p:txBody>
      </p:sp>
      <p:sp>
        <p:nvSpPr>
          <p:cNvPr id="138" name="Rectangles"/>
          <p:cNvSpPr>
            <a:spLocks/>
          </p:cNvSpPr>
          <p:nvPr/>
        </p:nvSpPr>
        <p:spPr>
          <a:xfrm rot="0">
            <a:off x="4245768" y="4350543"/>
            <a:ext cx="3700462" cy="266700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/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b="0" i="0" u="none" strike="noStrike" kern="1200" cap="none" spc="0" baseline="0">
                <a:solidFill>
                  <a:srgbClr val="0E7490"/>
                </a:solidFill>
                <a:latin typeface="Poppins SemiBold" pitchFamily="0" charset="0"/>
                <a:ea typeface="宋体" pitchFamily="0" charset="0"/>
                <a:cs typeface="Calibri" pitchFamily="0" charset="0"/>
              </a:rPr>
              <a:t>2. Smart Scheduling</a:t>
            </a:r>
            <a:endParaRPr lang="zh-CN" altLang="en-US" sz="1800" b="0" i="0" u="none" strike="noStrike" kern="1200" cap="none" spc="0" baseline="0">
              <a:solidFill>
                <a:srgbClr val="0E7490"/>
              </a:solidFill>
              <a:latin typeface="Poppins SemiBold" pitchFamily="0" charset="0"/>
              <a:ea typeface="宋体" pitchFamily="0" charset="0"/>
              <a:cs typeface="Calibri" pitchFamily="0" charset="0"/>
            </a:endParaRPr>
          </a:p>
        </p:txBody>
      </p:sp>
      <p:sp>
        <p:nvSpPr>
          <p:cNvPr id="139" name="Rectangles"/>
          <p:cNvSpPr>
            <a:spLocks/>
          </p:cNvSpPr>
          <p:nvPr/>
        </p:nvSpPr>
        <p:spPr>
          <a:xfrm rot="0">
            <a:off x="4333875" y="4798218"/>
            <a:ext cx="3524250" cy="728662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/>
            <a:spAutoFit/>
          </a:bodyPr>
          <a:lstStyle/>
          <a:p>
            <a:pPr marL="0" indent="0" algn="ctr">
              <a:lnSpc>
                <a:spcPts val="19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275" b="0" i="0" u="none" strike="noStrike" kern="1200" cap="none" spc="0" baseline="0">
                <a:solidFill>
                  <a:srgbClr val="334155"/>
                </a:solidFill>
                <a:latin typeface="Lato" pitchFamily="0" charset="0"/>
                <a:ea typeface="宋体" pitchFamily="0" charset="0"/>
                <a:cs typeface="Calibri" pitchFamily="0" charset="0"/>
              </a:rPr>
              <a:t>Intelligent routing software to schedule transit during non-peak hours, cutting city traffic bottlenecks.</a:t>
            </a:r>
            <a:endParaRPr lang="zh-CN" altLang="en-US" sz="1275" b="0" i="0" u="none" strike="noStrike" kern="1200" cap="none" spc="0" baseline="0">
              <a:solidFill>
                <a:srgbClr val="334155"/>
              </a:solidFill>
              <a:latin typeface="Lato" pitchFamily="0" charset="0"/>
              <a:ea typeface="宋体" pitchFamily="0" charset="0"/>
              <a:cs typeface="Calibri" pitchFamily="0" charset="0"/>
            </a:endParaRPr>
          </a:p>
        </p:txBody>
      </p:sp>
      <p:sp>
        <p:nvSpPr>
          <p:cNvPr id="140" name="Rectangles"/>
          <p:cNvSpPr>
            <a:spLocks/>
          </p:cNvSpPr>
          <p:nvPr/>
        </p:nvSpPr>
        <p:spPr>
          <a:xfrm rot="0">
            <a:off x="8008143" y="4350543"/>
            <a:ext cx="3700461" cy="266700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/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b="0" i="0" u="none" strike="noStrike" kern="1200" cap="none" spc="0" baseline="0">
                <a:solidFill>
                  <a:srgbClr val="0E7490"/>
                </a:solidFill>
                <a:latin typeface="Poppins SemiBold" pitchFamily="0" charset="0"/>
                <a:ea typeface="宋体" pitchFamily="0" charset="0"/>
                <a:cs typeface="Calibri" pitchFamily="0" charset="0"/>
              </a:rPr>
              <a:t>3. Predictive Station IoT</a:t>
            </a:r>
            <a:endParaRPr lang="zh-CN" altLang="en-US" sz="1800" b="0" i="0" u="none" strike="noStrike" kern="1200" cap="none" spc="0" baseline="0">
              <a:solidFill>
                <a:srgbClr val="0E7490"/>
              </a:solidFill>
              <a:latin typeface="Poppins SemiBold" pitchFamily="0" charset="0"/>
              <a:ea typeface="宋体" pitchFamily="0" charset="0"/>
              <a:cs typeface="Calibri" pitchFamily="0" charset="0"/>
            </a:endParaRPr>
          </a:p>
        </p:txBody>
      </p:sp>
      <p:sp>
        <p:nvSpPr>
          <p:cNvPr id="141" name="Rectangles"/>
          <p:cNvSpPr>
            <a:spLocks/>
          </p:cNvSpPr>
          <p:nvPr/>
        </p:nvSpPr>
        <p:spPr>
          <a:xfrm rot="0">
            <a:off x="8096249" y="4798218"/>
            <a:ext cx="3524250" cy="728662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/>
            <a:spAutoFit/>
          </a:bodyPr>
          <a:lstStyle/>
          <a:p>
            <a:pPr marL="0" indent="0" algn="ctr">
              <a:lnSpc>
                <a:spcPts val="19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275" b="0" i="0" u="none" strike="noStrike" kern="1200" cap="none" spc="0" baseline="0">
                <a:solidFill>
                  <a:srgbClr val="334155"/>
                </a:solidFill>
                <a:latin typeface="Lato" pitchFamily="0" charset="0"/>
                <a:ea typeface="宋体" pitchFamily="0" charset="0"/>
                <a:cs typeface="Calibri" pitchFamily="0" charset="0"/>
              </a:rPr>
              <a:t>Real-time gas station tank sensors &amp; inline fuel filtration devices to maintain fuel purity during discharge.</a:t>
            </a:r>
            <a:endParaRPr lang="zh-CN" altLang="en-US" sz="1275" b="0" i="0" u="none" strike="noStrike" kern="1200" cap="none" spc="0" baseline="0">
              <a:solidFill>
                <a:srgbClr val="334155"/>
              </a:solidFill>
              <a:latin typeface="Lato" pitchFamily="0" charset="0"/>
              <a:ea typeface="宋体" pitchFamily="0" charset="0"/>
              <a:cs typeface="Calibri" pitchFamily="0" charset="0"/>
            </a:endParaRPr>
          </a:p>
        </p:txBody>
      </p:sp>
      <p:pic>
        <p:nvPicPr>
          <p:cNvPr id="142" name="Images" descr="image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0">
            <a:off x="571500" y="2112168"/>
            <a:ext cx="3524250" cy="2095500"/>
          </a:xfrm>
          <a:prstGeom prst="rect"/>
          <a:noFill/>
          <a:ln w="12700" cmpd="sng" cap="flat">
            <a:noFill/>
            <a:prstDash val="solid"/>
            <a:miter/>
          </a:ln>
        </p:spPr>
      </p:pic>
      <p:pic>
        <p:nvPicPr>
          <p:cNvPr id="143" name="Images" descr="image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0">
            <a:off x="4333875" y="2112168"/>
            <a:ext cx="3524250" cy="2095500"/>
          </a:xfrm>
          <a:prstGeom prst="rect"/>
          <a:noFill/>
          <a:ln w="12700" cmpd="sng" cap="flat">
            <a:noFill/>
            <a:prstDash val="solid"/>
            <a:miter/>
          </a:ln>
        </p:spPr>
      </p:pic>
      <p:pic>
        <p:nvPicPr>
          <p:cNvPr id="144" name="Images" descr="image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0">
            <a:off x="8096249" y="2112168"/>
            <a:ext cx="3524250" cy="2095500"/>
          </a:xfrm>
          <a:prstGeom prst="rect"/>
          <a:noFill/>
          <a:ln w="12700" cmpd="sng" cap="flat">
            <a:noFill/>
            <a:prstDash val="solid"/>
            <a:miter/>
          </a:ln>
        </p:spPr>
      </p:pic>
      <p:sp>
        <p:nvSpPr>
          <p:cNvPr id="145" name="Rectangles"/>
          <p:cNvSpPr>
            <a:spLocks/>
          </p:cNvSpPr>
          <p:nvPr/>
        </p:nvSpPr>
        <p:spPr>
          <a:xfrm rot="0">
            <a:off x="571500" y="476250"/>
            <a:ext cx="11601450" cy="390525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/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550" b="1" i="0" u="none" strike="noStrike" kern="1200" cap="none" spc="0" baseline="0">
                <a:solidFill>
                  <a:srgbClr val="0F2942"/>
                </a:solidFill>
                <a:latin typeface="Poppins" pitchFamily="0" charset="0"/>
                <a:ea typeface="宋体" pitchFamily="0" charset="0"/>
                <a:cs typeface="Calibri" pitchFamily="0" charset="0"/>
              </a:rPr>
              <a:t>Step 4: Design &amp; Technological Enablers</a:t>
            </a:r>
            <a:endParaRPr lang="zh-CN" altLang="en-US" sz="2550" b="1" i="0" u="none" strike="noStrike" kern="1200" cap="none" spc="0" baseline="0">
              <a:solidFill>
                <a:srgbClr val="0F2942"/>
              </a:solidFill>
              <a:latin typeface="Poppins" pitchFamily="0" charset="0"/>
              <a:ea typeface="宋体" pitchFamily="0" charset="0"/>
              <a:cs typeface="Calibri" pitchFamily="0" charset="0"/>
            </a:endParaRPr>
          </a:p>
        </p:txBody>
      </p:sp>
      <p:sp>
        <p:nvSpPr>
          <p:cNvPr id="146" name="Rectangles"/>
          <p:cNvSpPr>
            <a:spLocks/>
          </p:cNvSpPr>
          <p:nvPr/>
        </p:nvSpPr>
        <p:spPr>
          <a:xfrm rot="0">
            <a:off x="571500" y="1057275"/>
            <a:ext cx="11048999" cy="28575"/>
          </a:xfrm>
          <a:prstGeom prst="rect"/>
          <a:solidFill>
            <a:srgbClr val="D97706"/>
          </a:solidFill>
          <a:ln w="9525" cmpd="sng" cap="flat">
            <a:noFill/>
            <a:prstDash val="solid"/>
            <a:round/>
          </a:ln>
        </p:spPr>
      </p:sp>
    </p:spTree>
    <p:extLst>
      <p:ext uri="{BB962C8B-B14F-4D97-AF65-F5344CB8AC3E}">
        <p14:creationId xmlns:p14="http://schemas.microsoft.com/office/powerpoint/2010/main" val="58944235"/>
      </p:ext>
    </p:extLst>
  </p:cSld>
  <p:clrMapOvr>
    <a:masterClrMapping/>
  </p:clrMapOvr>
</p:sld>
</file>

<file path=ppt/slides/slide9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Images" descr="image.pn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 rot="0">
            <a:off x="0" y="0"/>
            <a:ext cx="12192000" cy="6858000"/>
          </a:xfrm>
          <a:prstGeom prst="rect"/>
          <a:noFill/>
          <a:ln w="12700" cmpd="sng" cap="flat">
            <a:noFill/>
            <a:prstDash val="solid"/>
            <a:miter/>
          </a:ln>
        </p:spPr>
      </p:pic>
      <p:sp>
        <p:nvSpPr>
          <p:cNvPr id="148" name="Rectangles"/>
          <p:cNvSpPr>
            <a:spLocks/>
          </p:cNvSpPr>
          <p:nvPr/>
        </p:nvSpPr>
        <p:spPr>
          <a:xfrm rot="0">
            <a:off x="1762125" y="2524125"/>
            <a:ext cx="9096374" cy="485647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/>
            <a:spAutoFit/>
          </a:bodyPr>
          <a:lstStyle/>
          <a:p>
            <a:pPr marL="0" indent="0" algn="l">
              <a:lnSpc>
                <a:spcPts val="19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275" b="1" i="0" u="none" strike="noStrike" kern="1200" cap="none" spc="0" baseline="0">
                <a:solidFill>
                  <a:srgbClr val="334155"/>
                </a:solidFill>
                <a:latin typeface="Lato" pitchFamily="0" charset="0"/>
                <a:ea typeface="宋体" pitchFamily="0" charset="0"/>
                <a:cs typeface="Calibri" pitchFamily="0" charset="0"/>
              </a:rPr>
              <a:t>Key Stakeholder Mapping:</a:t>
            </a:r>
            <a:r>
              <a:rPr lang="en-US" altLang="zh-CN" sz="1275" b="0" i="0" u="none" strike="noStrike" kern="1200" cap="none" spc="0" baseline="0">
                <a:solidFill>
                  <a:srgbClr val="334155"/>
                </a:solidFill>
                <a:latin typeface="Lato" pitchFamily="0" charset="0"/>
                <a:ea typeface="宋体" pitchFamily="0" charset="0"/>
                <a:cs typeface="Calibri" pitchFamily="0" charset="0"/>
              </a:rPr>
              <a:t> Engaging fuel suppliers, logistics dispatchers, station operators, and transport authorities to map end-to-end responsibilities.</a:t>
            </a:r>
            <a:endParaRPr lang="zh-CN" altLang="en-US" sz="1275" b="0" i="0" u="none" strike="noStrike" kern="1200" cap="none" spc="0" baseline="0">
              <a:solidFill>
                <a:srgbClr val="334155"/>
              </a:solidFill>
              <a:latin typeface="Lato" pitchFamily="0" charset="0"/>
              <a:ea typeface="宋体" pitchFamily="0" charset="0"/>
              <a:cs typeface="Calibri" pitchFamily="0" charset="0"/>
            </a:endParaRPr>
          </a:p>
        </p:txBody>
      </p:sp>
      <p:sp>
        <p:nvSpPr>
          <p:cNvPr id="149" name="Rectangles"/>
          <p:cNvSpPr>
            <a:spLocks/>
          </p:cNvSpPr>
          <p:nvPr/>
        </p:nvSpPr>
        <p:spPr>
          <a:xfrm rot="0">
            <a:off x="1762125" y="3200400"/>
            <a:ext cx="9096374" cy="485647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/>
            <a:spAutoFit/>
          </a:bodyPr>
          <a:lstStyle/>
          <a:p>
            <a:pPr marL="0" indent="0" algn="l">
              <a:lnSpc>
                <a:spcPts val="19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275" b="1" i="0" u="none" strike="noStrike" kern="1200" cap="none" spc="0" baseline="0">
                <a:solidFill>
                  <a:srgbClr val="334155"/>
                </a:solidFill>
                <a:latin typeface="Lato" pitchFamily="0" charset="0"/>
                <a:ea typeface="宋体" pitchFamily="0" charset="0"/>
                <a:cs typeface="Calibri" pitchFamily="0" charset="0"/>
              </a:rPr>
              <a:t>Documentation Gathering:</a:t>
            </a:r>
            <a:r>
              <a:rPr lang="en-US" altLang="zh-CN" sz="1275" b="0" i="0" u="none" strike="noStrike" kern="1200" cap="none" spc="0" baseline="0">
                <a:solidFill>
                  <a:srgbClr val="334155"/>
                </a:solidFill>
                <a:latin typeface="Lato" pitchFamily="0" charset="0"/>
                <a:ea typeface="宋体" pitchFamily="0" charset="0"/>
                <a:cs typeface="Calibri" pitchFamily="0" charset="0"/>
              </a:rPr>
              <a:t> Reviewing existing delivery schedules, SLAs, supply agreements, and safety regulatory compliance benchmarks.</a:t>
            </a:r>
            <a:endParaRPr lang="zh-CN" altLang="en-US" sz="1275" b="0" i="0" u="none" strike="noStrike" kern="1200" cap="none" spc="0" baseline="0">
              <a:solidFill>
                <a:srgbClr val="334155"/>
              </a:solidFill>
              <a:latin typeface="Lato" pitchFamily="0" charset="0"/>
              <a:ea typeface="宋体" pitchFamily="0" charset="0"/>
              <a:cs typeface="Calibri" pitchFamily="0" charset="0"/>
            </a:endParaRPr>
          </a:p>
        </p:txBody>
      </p:sp>
      <p:sp>
        <p:nvSpPr>
          <p:cNvPr id="150" name="Rectangles"/>
          <p:cNvSpPr>
            <a:spLocks/>
          </p:cNvSpPr>
          <p:nvPr/>
        </p:nvSpPr>
        <p:spPr>
          <a:xfrm rot="0">
            <a:off x="1762125" y="3876674"/>
            <a:ext cx="9096374" cy="485647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/>
            <a:spAutoFit/>
          </a:bodyPr>
          <a:lstStyle/>
          <a:p>
            <a:pPr marL="0" indent="0" algn="l">
              <a:lnSpc>
                <a:spcPts val="19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275" b="1" i="0" u="none" strike="noStrike" kern="1200" cap="none" spc="0" baseline="0">
                <a:solidFill>
                  <a:srgbClr val="334155"/>
                </a:solidFill>
                <a:latin typeface="Lato" pitchFamily="0" charset="0"/>
                <a:ea typeface="宋体" pitchFamily="0" charset="0"/>
                <a:cs typeface="Calibri" pitchFamily="0" charset="0"/>
              </a:rPr>
              <a:t>Stakeholder Field Interviews:</a:t>
            </a:r>
            <a:r>
              <a:rPr lang="en-US" altLang="zh-CN" sz="1275" b="0" i="0" u="none" strike="noStrike" kern="1200" cap="none" spc="0" baseline="0">
                <a:solidFill>
                  <a:srgbClr val="334155"/>
                </a:solidFill>
                <a:latin typeface="Lato" pitchFamily="0" charset="0"/>
                <a:ea typeface="宋体" pitchFamily="0" charset="0"/>
                <a:cs typeface="Calibri" pitchFamily="0" charset="0"/>
              </a:rPr>
              <a:t> Conducting structured interviews with truck drivers and station managers to pinpoint transit friction points and inventory delay causes.</a:t>
            </a:r>
            <a:endParaRPr lang="zh-CN" altLang="en-US" sz="1275" b="0" i="0" u="none" strike="noStrike" kern="1200" cap="none" spc="0" baseline="0">
              <a:solidFill>
                <a:srgbClr val="334155"/>
              </a:solidFill>
              <a:latin typeface="Lato" pitchFamily="0" charset="0"/>
              <a:ea typeface="宋体" pitchFamily="0" charset="0"/>
              <a:cs typeface="Calibri" pitchFamily="0" charset="0"/>
            </a:endParaRPr>
          </a:p>
        </p:txBody>
      </p:sp>
      <p:sp>
        <p:nvSpPr>
          <p:cNvPr id="151" name="Rectangles"/>
          <p:cNvSpPr>
            <a:spLocks/>
          </p:cNvSpPr>
          <p:nvPr/>
        </p:nvSpPr>
        <p:spPr>
          <a:xfrm rot="0">
            <a:off x="1762125" y="4552950"/>
            <a:ext cx="9096374" cy="485648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/>
            <a:spAutoFit/>
          </a:bodyPr>
          <a:lstStyle/>
          <a:p>
            <a:pPr marL="0" indent="0" algn="l">
              <a:lnSpc>
                <a:spcPts val="19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275" b="1" i="0" u="none" strike="noStrike" kern="1200" cap="none" spc="0" baseline="0">
                <a:solidFill>
                  <a:srgbClr val="334155"/>
                </a:solidFill>
                <a:latin typeface="Lato" pitchFamily="0" charset="0"/>
                <a:ea typeface="宋体" pitchFamily="0" charset="0"/>
                <a:cs typeface="Calibri" pitchFamily="0" charset="0"/>
              </a:rPr>
              <a:t>Customer Segmentation Analysis:</a:t>
            </a:r>
            <a:r>
              <a:rPr lang="en-US" altLang="zh-CN" sz="1275" b="0" i="0" u="none" strike="noStrike" kern="1200" cap="none" spc="0" baseline="0">
                <a:solidFill>
                  <a:srgbClr val="334155"/>
                </a:solidFill>
                <a:latin typeface="Lato" pitchFamily="0" charset="0"/>
                <a:ea typeface="宋体" pitchFamily="0" charset="0"/>
                <a:cs typeface="Calibri" pitchFamily="0" charset="0"/>
              </a:rPr>
              <a:t> Segmenting end-users into retail motorists, commercial fleets, and industrial buyers to align supply schedules with peak demand patterns.</a:t>
            </a:r>
            <a:endParaRPr lang="zh-CN" altLang="en-US" sz="1275" b="0" i="0" u="none" strike="noStrike" kern="1200" cap="none" spc="0" baseline="0">
              <a:solidFill>
                <a:srgbClr val="334155"/>
              </a:solidFill>
              <a:latin typeface="Lato" pitchFamily="0" charset="0"/>
              <a:ea typeface="宋体" pitchFamily="0" charset="0"/>
              <a:cs typeface="Calibri" pitchFamily="0" charset="0"/>
            </a:endParaRPr>
          </a:p>
        </p:txBody>
      </p:sp>
      <p:pic>
        <p:nvPicPr>
          <p:cNvPr id="152" name="Images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0">
            <a:off x="1333500" y="3224212"/>
            <a:ext cx="161925" cy="219073"/>
          </a:xfrm>
          <a:prstGeom prst="rect"/>
          <a:noFill/>
          <a:ln w="12700" cmpd="sng" cap="flat">
            <a:noFill/>
            <a:prstDash val="solid"/>
            <a:miter/>
          </a:ln>
        </p:spPr>
      </p:pic>
      <p:pic>
        <p:nvPicPr>
          <p:cNvPr id="153" name="Images" descr="imag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0">
            <a:off x="1333500" y="3900487"/>
            <a:ext cx="266700" cy="219073"/>
          </a:xfrm>
          <a:prstGeom prst="rect"/>
          <a:noFill/>
          <a:ln w="12700" cmpd="sng" cap="flat">
            <a:noFill/>
            <a:prstDash val="solid"/>
            <a:miter/>
          </a:ln>
        </p:spPr>
      </p:pic>
      <p:pic>
        <p:nvPicPr>
          <p:cNvPr id="154" name="Images" descr="imag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0">
            <a:off x="1333500" y="4576762"/>
            <a:ext cx="238125" cy="219073"/>
          </a:xfrm>
          <a:prstGeom prst="rect"/>
          <a:noFill/>
          <a:ln w="12700" cmpd="sng" cap="flat">
            <a:noFill/>
            <a:prstDash val="solid"/>
            <a:miter/>
          </a:ln>
        </p:spPr>
      </p:pic>
      <p:sp>
        <p:nvSpPr>
          <p:cNvPr id="155" name="Rectangles"/>
          <p:cNvSpPr>
            <a:spLocks/>
          </p:cNvSpPr>
          <p:nvPr/>
        </p:nvSpPr>
        <p:spPr>
          <a:xfrm rot="0">
            <a:off x="571500" y="476250"/>
            <a:ext cx="11601450" cy="390525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/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550" b="1" i="0" u="none" strike="noStrike" kern="1200" cap="none" spc="0" baseline="0">
                <a:solidFill>
                  <a:srgbClr val="0F2942"/>
                </a:solidFill>
                <a:latin typeface="Poppins" pitchFamily="0" charset="0"/>
                <a:ea typeface="宋体" pitchFamily="0" charset="0"/>
                <a:cs typeface="Calibri" pitchFamily="0" charset="0"/>
              </a:rPr>
              <a:t>Step 5: Acquiring Process Understanding</a:t>
            </a:r>
            <a:endParaRPr lang="zh-CN" altLang="en-US" sz="2550" b="1" i="0" u="none" strike="noStrike" kern="1200" cap="none" spc="0" baseline="0">
              <a:solidFill>
                <a:srgbClr val="0F2942"/>
              </a:solidFill>
              <a:latin typeface="Poppins" pitchFamily="0" charset="0"/>
              <a:ea typeface="宋体" pitchFamily="0" charset="0"/>
              <a:cs typeface="Calibri" pitchFamily="0" charset="0"/>
            </a:endParaRPr>
          </a:p>
        </p:txBody>
      </p:sp>
      <p:sp>
        <p:nvSpPr>
          <p:cNvPr id="156" name="Rectangles"/>
          <p:cNvSpPr>
            <a:spLocks/>
          </p:cNvSpPr>
          <p:nvPr/>
        </p:nvSpPr>
        <p:spPr>
          <a:xfrm rot="0">
            <a:off x="571500" y="1057275"/>
            <a:ext cx="11048999" cy="28575"/>
          </a:xfrm>
          <a:prstGeom prst="rect"/>
          <a:solidFill>
            <a:srgbClr val="D97706"/>
          </a:solidFill>
          <a:ln w="9525" cmpd="sng" cap="flat">
            <a:noFill/>
            <a:prstDash val="solid"/>
            <a:round/>
          </a:ln>
        </p:spPr>
      </p:sp>
    </p:spTree>
    <p:extLst>
      <p:ext uri="{BB962C8B-B14F-4D97-AF65-F5344CB8AC3E}">
        <p14:creationId xmlns:p14="http://schemas.microsoft.com/office/powerpoint/2010/main" val="131383873"/>
      </p:ext>
    </p:extLst>
  </p:cSld>
  <p:clrMapOvr>
    <a:masterClrMapping/>
  </p:clrMapOvr>
</p:sld>
</file>

<file path=ppt/slides/slide10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Images" descr="image.pn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 rot="0">
            <a:off x="0" y="0"/>
            <a:ext cx="12192000" cy="6858000"/>
          </a:xfrm>
          <a:prstGeom prst="rect"/>
          <a:noFill/>
          <a:ln w="12700" cmpd="sng" cap="flat">
            <a:noFill/>
            <a:prstDash val="solid"/>
            <a:miter/>
          </a:ln>
        </p:spPr>
      </p:pic>
      <p:sp>
        <p:nvSpPr>
          <p:cNvPr id="158" name="Rectangles"/>
          <p:cNvSpPr>
            <a:spLocks/>
          </p:cNvSpPr>
          <p:nvPr/>
        </p:nvSpPr>
        <p:spPr>
          <a:xfrm rot="0">
            <a:off x="571500" y="476250"/>
            <a:ext cx="5600699" cy="390525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/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550" b="1" i="0" u="none" strike="noStrike" kern="1200" cap="none" spc="0" baseline="0">
                <a:solidFill>
                  <a:srgbClr val="0F2942"/>
                </a:solidFill>
                <a:latin typeface="Poppins" pitchFamily="0" charset="0"/>
                <a:ea typeface="宋体" pitchFamily="0" charset="0"/>
                <a:cs typeface="Calibri" pitchFamily="0" charset="0"/>
              </a:rPr>
              <a:t>Step 6: Creative Process Design</a:t>
            </a:r>
            <a:endParaRPr lang="zh-CN" altLang="en-US" sz="2550" b="1" i="0" u="none" strike="noStrike" kern="1200" cap="none" spc="0" baseline="0">
              <a:solidFill>
                <a:srgbClr val="0F2942"/>
              </a:solidFill>
              <a:latin typeface="Poppins" pitchFamily="0" charset="0"/>
              <a:ea typeface="宋体" pitchFamily="0" charset="0"/>
              <a:cs typeface="Calibri" pitchFamily="0" charset="0"/>
            </a:endParaRPr>
          </a:p>
        </p:txBody>
      </p:sp>
      <p:sp>
        <p:nvSpPr>
          <p:cNvPr id="159" name="Rectangles"/>
          <p:cNvSpPr>
            <a:spLocks/>
          </p:cNvSpPr>
          <p:nvPr/>
        </p:nvSpPr>
        <p:spPr>
          <a:xfrm rot="0">
            <a:off x="571500" y="1057275"/>
            <a:ext cx="5334000" cy="28575"/>
          </a:xfrm>
          <a:prstGeom prst="rect"/>
          <a:solidFill>
            <a:srgbClr val="D97706"/>
          </a:solidFill>
          <a:ln w="9525" cmpd="sng" cap="flat">
            <a:noFill/>
            <a:prstDash val="solid"/>
            <a:round/>
          </a:ln>
        </p:spPr>
      </p:sp>
      <p:pic>
        <p:nvPicPr>
          <p:cNvPr id="160" name="Images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0">
            <a:off x="6286499" y="0"/>
            <a:ext cx="5905501" cy="6858000"/>
          </a:xfrm>
          <a:prstGeom prst="rect"/>
          <a:noFill/>
          <a:ln w="12700" cmpd="sng" cap="flat">
            <a:noFill/>
            <a:prstDash val="solid"/>
            <a:miter/>
          </a:ln>
        </p:spPr>
      </p:pic>
      <p:sp>
        <p:nvSpPr>
          <p:cNvPr id="161" name="Rectangles"/>
          <p:cNvSpPr>
            <a:spLocks/>
          </p:cNvSpPr>
          <p:nvPr/>
        </p:nvSpPr>
        <p:spPr>
          <a:xfrm rot="0">
            <a:off x="571500" y="1371600"/>
            <a:ext cx="5600699" cy="266700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/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b="0" i="0" u="none" strike="noStrike" kern="1200" cap="none" spc="0" baseline="0">
                <a:solidFill>
                  <a:srgbClr val="0E7490"/>
                </a:solidFill>
                <a:latin typeface="Poppins SemiBold" pitchFamily="0" charset="0"/>
                <a:ea typeface="宋体" pitchFamily="0" charset="0"/>
                <a:cs typeface="Calibri" pitchFamily="0" charset="0"/>
              </a:rPr>
              <a:t>To-Be Solution Architecture</a:t>
            </a:r>
            <a:endParaRPr lang="zh-CN" altLang="en-US" sz="1800" b="0" i="0" u="none" strike="noStrike" kern="1200" cap="none" spc="0" baseline="0">
              <a:solidFill>
                <a:srgbClr val="0E7490"/>
              </a:solidFill>
              <a:latin typeface="Poppins SemiBold" pitchFamily="0" charset="0"/>
              <a:ea typeface="宋体" pitchFamily="0" charset="0"/>
              <a:cs typeface="Calibri" pitchFamily="0" charset="0"/>
            </a:endParaRPr>
          </a:p>
        </p:txBody>
      </p:sp>
      <p:sp>
        <p:nvSpPr>
          <p:cNvPr id="162" name="Rectangles"/>
          <p:cNvSpPr>
            <a:spLocks/>
          </p:cNvSpPr>
          <p:nvPr/>
        </p:nvSpPr>
        <p:spPr>
          <a:xfrm rot="0">
            <a:off x="571500" y="1819275"/>
            <a:ext cx="5334000" cy="485647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/>
            <a:spAutoFit/>
          </a:bodyPr>
          <a:lstStyle/>
          <a:p>
            <a:pPr marL="0" indent="0" algn="l">
              <a:lnSpc>
                <a:spcPts val="19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275" b="1" i="0" u="none" strike="noStrike" kern="1200" cap="none" spc="0" baseline="0">
                <a:solidFill>
                  <a:srgbClr val="334155"/>
                </a:solidFill>
                <a:latin typeface="Lato" pitchFamily="0" charset="0"/>
                <a:ea typeface="宋体" pitchFamily="0" charset="0"/>
                <a:cs typeface="Calibri" pitchFamily="0" charset="0"/>
              </a:rPr>
              <a:t>1. Standard Operating Instructions (SOP):</a:t>
            </a:r>
            <a:r>
              <a:rPr lang="en-US" altLang="zh-CN" sz="1275" b="0" i="0" u="none" strike="noStrike" kern="1200" cap="none" spc="0" baseline="0">
                <a:solidFill>
                  <a:srgbClr val="334155"/>
                </a:solidFill>
                <a:latin typeface="Lato" pitchFamily="0" charset="0"/>
                <a:ea typeface="宋体" pitchFamily="0" charset="0"/>
                <a:cs typeface="Calibri" pitchFamily="0" charset="0"/>
              </a:rPr>
              <a:t> Established contingency protocols for driver emergency response.</a:t>
            </a:r>
            <a:endParaRPr lang="zh-CN" altLang="en-US" sz="1275" b="0" i="0" u="none" strike="noStrike" kern="1200" cap="none" spc="0" baseline="0">
              <a:solidFill>
                <a:srgbClr val="334155"/>
              </a:solidFill>
              <a:latin typeface="Lato" pitchFamily="0" charset="0"/>
              <a:ea typeface="宋体" pitchFamily="0" charset="0"/>
              <a:cs typeface="Calibri" pitchFamily="0" charset="0"/>
            </a:endParaRPr>
          </a:p>
        </p:txBody>
      </p:sp>
      <p:sp>
        <p:nvSpPr>
          <p:cNvPr id="163" name="Rectangles"/>
          <p:cNvSpPr>
            <a:spLocks/>
          </p:cNvSpPr>
          <p:nvPr/>
        </p:nvSpPr>
        <p:spPr>
          <a:xfrm rot="0">
            <a:off x="571500" y="2419350"/>
            <a:ext cx="5334000" cy="485648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/>
            <a:spAutoFit/>
          </a:bodyPr>
          <a:lstStyle/>
          <a:p>
            <a:pPr marL="0" indent="0" algn="l">
              <a:lnSpc>
                <a:spcPts val="19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275" b="1" i="0" u="none" strike="noStrike" kern="1200" cap="none" spc="0" baseline="0">
                <a:solidFill>
                  <a:srgbClr val="334155"/>
                </a:solidFill>
                <a:latin typeface="Lato" pitchFamily="0" charset="0"/>
                <a:ea typeface="宋体" pitchFamily="0" charset="0"/>
                <a:cs typeface="Calibri" pitchFamily="0" charset="0"/>
              </a:rPr>
              <a:t>2. Route Optimization:</a:t>
            </a:r>
            <a:r>
              <a:rPr lang="en-US" altLang="zh-CN" sz="1275" b="0" i="0" u="none" strike="noStrike" kern="1200" cap="none" spc="0" baseline="0">
                <a:solidFill>
                  <a:srgbClr val="334155"/>
                </a:solidFill>
                <a:latin typeface="Lato" pitchFamily="0" charset="0"/>
                <a:ea typeface="宋体" pitchFamily="0" charset="0"/>
                <a:cs typeface="Calibri" pitchFamily="0" charset="0"/>
              </a:rPr>
              <a:t> Automated dynamic navigation to steer trucks clear of high-density traffic zones.</a:t>
            </a:r>
            <a:endParaRPr lang="zh-CN" altLang="en-US" sz="1275" b="0" i="0" u="none" strike="noStrike" kern="1200" cap="none" spc="0" baseline="0">
              <a:solidFill>
                <a:srgbClr val="334155"/>
              </a:solidFill>
              <a:latin typeface="Lato" pitchFamily="0" charset="0"/>
              <a:ea typeface="宋体" pitchFamily="0" charset="0"/>
              <a:cs typeface="Calibri" pitchFamily="0" charset="0"/>
            </a:endParaRPr>
          </a:p>
        </p:txBody>
      </p:sp>
      <p:sp>
        <p:nvSpPr>
          <p:cNvPr id="164" name="Rectangles"/>
          <p:cNvSpPr>
            <a:spLocks/>
          </p:cNvSpPr>
          <p:nvPr/>
        </p:nvSpPr>
        <p:spPr>
          <a:xfrm rot="0">
            <a:off x="571500" y="3019425"/>
            <a:ext cx="5334000" cy="485647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/>
            <a:spAutoFit/>
          </a:bodyPr>
          <a:lstStyle/>
          <a:p>
            <a:pPr marL="0" indent="0" algn="l">
              <a:lnSpc>
                <a:spcPts val="19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275" b="1" i="0" u="none" strike="noStrike" kern="1200" cap="none" spc="0" baseline="0">
                <a:solidFill>
                  <a:srgbClr val="334155"/>
                </a:solidFill>
                <a:latin typeface="Lato" pitchFamily="0" charset="0"/>
                <a:ea typeface="宋体" pitchFamily="0" charset="0"/>
                <a:cs typeface="Calibri" pitchFamily="0" charset="0"/>
              </a:rPr>
              <a:t>3. Pre-Arrival Automated Alerts:</a:t>
            </a:r>
            <a:r>
              <a:rPr lang="en-US" altLang="zh-CN" sz="1275" b="0" i="0" u="none" strike="noStrike" kern="1200" cap="none" spc="0" baseline="0">
                <a:solidFill>
                  <a:srgbClr val="334155"/>
                </a:solidFill>
                <a:latin typeface="Lato" pitchFamily="0" charset="0"/>
                <a:ea typeface="宋体" pitchFamily="0" charset="0"/>
                <a:cs typeface="Calibri" pitchFamily="0" charset="0"/>
              </a:rPr>
              <a:t> Transmit live signals to station teams 15 mins prior to arrival for site clearance.</a:t>
            </a:r>
            <a:endParaRPr lang="zh-CN" altLang="en-US" sz="1275" b="0" i="0" u="none" strike="noStrike" kern="1200" cap="none" spc="0" baseline="0">
              <a:solidFill>
                <a:srgbClr val="334155"/>
              </a:solidFill>
              <a:latin typeface="Lato" pitchFamily="0" charset="0"/>
              <a:ea typeface="宋体" pitchFamily="0" charset="0"/>
              <a:cs typeface="Calibri" pitchFamily="0" charset="0"/>
            </a:endParaRPr>
          </a:p>
        </p:txBody>
      </p:sp>
      <p:sp>
        <p:nvSpPr>
          <p:cNvPr id="165" name="Rectangles"/>
          <p:cNvSpPr>
            <a:spLocks/>
          </p:cNvSpPr>
          <p:nvPr/>
        </p:nvSpPr>
        <p:spPr>
          <a:xfrm rot="0">
            <a:off x="571500" y="3619500"/>
            <a:ext cx="5334000" cy="485647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/>
            <a:spAutoFit/>
          </a:bodyPr>
          <a:lstStyle/>
          <a:p>
            <a:pPr marL="0" indent="0" algn="l">
              <a:lnSpc>
                <a:spcPts val="19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275" b="1" i="0" u="none" strike="noStrike" kern="1200" cap="none" spc="0" baseline="0">
                <a:solidFill>
                  <a:srgbClr val="334155"/>
                </a:solidFill>
                <a:latin typeface="Lato" pitchFamily="0" charset="0"/>
                <a:ea typeface="宋体" pitchFamily="0" charset="0"/>
                <a:cs typeface="Calibri" pitchFamily="0" charset="0"/>
              </a:rPr>
              <a:t>4. Rapid Support Dispatch:</a:t>
            </a:r>
            <a:r>
              <a:rPr lang="en-US" altLang="zh-CN" sz="1275" b="0" i="0" u="none" strike="noStrike" kern="1200" cap="none" spc="0" baseline="0">
                <a:solidFill>
                  <a:srgbClr val="334155"/>
                </a:solidFill>
                <a:latin typeface="Lato" pitchFamily="0" charset="0"/>
                <a:ea typeface="宋体" pitchFamily="0" charset="0"/>
                <a:cs typeface="Calibri" pitchFamily="0" charset="0"/>
              </a:rPr>
              <a:t> Mobile maintenance units ready for immediate roadside assistance.</a:t>
            </a:r>
            <a:endParaRPr lang="zh-CN" altLang="en-US" sz="1275" b="0" i="0" u="none" strike="noStrike" kern="1200" cap="none" spc="0" baseline="0">
              <a:solidFill>
                <a:srgbClr val="334155"/>
              </a:solidFill>
              <a:latin typeface="Lato" pitchFamily="0" charset="0"/>
              <a:ea typeface="宋体" pitchFamily="0" charset="0"/>
              <a:cs typeface="Calibri" pitchFamily="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036897"/>
      </p:ext>
    </p:extLst>
  </p:cSld>
  <p:clrMapOvr>
    <a:masterClrMapping/>
  </p:clrMapOvr>
</p:sld>
</file>

<file path=ppt/slides/slide11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Images" descr="image.pn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 rot="0">
            <a:off x="0" y="0"/>
            <a:ext cx="12192000" cy="6858000"/>
          </a:xfrm>
          <a:prstGeom prst="rect"/>
          <a:noFill/>
          <a:ln w="12700" cmpd="sng" cap="flat">
            <a:noFill/>
            <a:prstDash val="solid"/>
            <a:miter/>
          </a:ln>
        </p:spPr>
      </p:pic>
      <p:pic>
        <p:nvPicPr>
          <p:cNvPr id="167" name="Images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0">
            <a:off x="571500" y="4729162"/>
            <a:ext cx="11048999" cy="647700"/>
          </a:xfrm>
          <a:prstGeom prst="rect"/>
          <a:noFill/>
          <a:ln w="12700" cmpd="sng" cap="flat">
            <a:noFill/>
            <a:prstDash val="solid"/>
            <a:miter/>
          </a:ln>
        </p:spPr>
      </p:pic>
      <p:pic>
        <p:nvPicPr>
          <p:cNvPr id="168" name="Images" descr="imag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0">
            <a:off x="571500" y="1371600"/>
            <a:ext cx="11048999" cy="5010150"/>
          </a:xfrm>
          <a:prstGeom prst="rect"/>
          <a:noFill/>
          <a:ln w="12700" cmpd="sng" cap="flat">
            <a:noFill/>
            <a:prstDash val="solid"/>
            <a:miter/>
          </a:ln>
        </p:spPr>
      </p:pic>
      <p:sp>
        <p:nvSpPr>
          <p:cNvPr id="169" name="Rectangles"/>
          <p:cNvSpPr>
            <a:spLocks/>
          </p:cNvSpPr>
          <p:nvPr/>
        </p:nvSpPr>
        <p:spPr>
          <a:xfrm rot="0">
            <a:off x="571500" y="476250"/>
            <a:ext cx="11601450" cy="390525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/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550" b="1" i="0" u="none" strike="noStrike" kern="1200" cap="none" spc="0" baseline="0">
                <a:solidFill>
                  <a:srgbClr val="0F2942"/>
                </a:solidFill>
                <a:latin typeface="Poppins" pitchFamily="0" charset="0"/>
                <a:ea typeface="宋体" pitchFamily="0" charset="0"/>
                <a:cs typeface="Calibri" pitchFamily="0" charset="0"/>
              </a:rPr>
              <a:t>Step 7 &amp; 8: BPR Impact &amp; Simulation</a:t>
            </a:r>
            <a:endParaRPr lang="zh-CN" altLang="en-US" sz="2550" b="1" i="0" u="none" strike="noStrike" kern="1200" cap="none" spc="0" baseline="0">
              <a:solidFill>
                <a:srgbClr val="0F2942"/>
              </a:solidFill>
              <a:latin typeface="Poppins" pitchFamily="0" charset="0"/>
              <a:ea typeface="宋体" pitchFamily="0" charset="0"/>
              <a:cs typeface="Calibri" pitchFamily="0" charset="0"/>
            </a:endParaRPr>
          </a:p>
        </p:txBody>
      </p:sp>
      <p:sp>
        <p:nvSpPr>
          <p:cNvPr id="170" name="Rectangles"/>
          <p:cNvSpPr>
            <a:spLocks/>
          </p:cNvSpPr>
          <p:nvPr/>
        </p:nvSpPr>
        <p:spPr>
          <a:xfrm rot="0">
            <a:off x="571500" y="1057275"/>
            <a:ext cx="11048999" cy="28575"/>
          </a:xfrm>
          <a:prstGeom prst="rect"/>
          <a:solidFill>
            <a:srgbClr val="D97706"/>
          </a:solidFill>
          <a:ln w="9525" cmpd="sng" cap="flat">
            <a:noFill/>
            <a:prstDash val="solid"/>
            <a:round/>
          </a:ln>
        </p:spPr>
      </p:sp>
    </p:spTree>
    <p:extLst>
      <p:ext uri="{BB962C8B-B14F-4D97-AF65-F5344CB8AC3E}">
        <p14:creationId xmlns:p14="http://schemas.microsoft.com/office/powerpoint/2010/main" val="1119618807"/>
      </p:ext>
    </p:extLst>
  </p:cSld>
  <p:clrMapOvr>
    <a:masterClrMapping/>
  </p:clrMapOvr>
</p:sld>
</file>

<file path=ppt/slides/slide12.xml><?xml version="1.0" encoding="utf-8"?>
<p:sld xmlns:p="http://schemas.openxmlformats.org/presentationml/2006/main" xmlns:r="http://schemas.openxmlformats.org/officeDocument/2006/relationships" xmlns:a="http://schemas.openxmlformats.org/drawing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Images" descr="image.pn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 rot="0">
            <a:off x="0" y="0"/>
            <a:ext cx="12192000" cy="6858000"/>
          </a:xfrm>
          <a:prstGeom prst="rect"/>
          <a:noFill/>
          <a:ln w="12700" cmpd="sng" cap="flat">
            <a:noFill/>
            <a:prstDash val="solid"/>
            <a:miter/>
          </a:ln>
        </p:spPr>
      </p:pic>
      <p:pic>
        <p:nvPicPr>
          <p:cNvPr id="172" name="Images" descr="ima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0">
            <a:off x="2533650" y="4129086"/>
            <a:ext cx="7124701" cy="438150"/>
          </a:xfrm>
          <a:prstGeom prst="rect"/>
          <a:noFill/>
          <a:ln w="12700" cmpd="sng" cap="flat">
            <a:noFill/>
            <a:prstDash val="solid"/>
            <a:miter/>
          </a:ln>
        </p:spPr>
      </p:pic>
      <p:sp>
        <p:nvSpPr>
          <p:cNvPr id="173" name="Rectangles"/>
          <p:cNvSpPr>
            <a:spLocks/>
          </p:cNvSpPr>
          <p:nvPr/>
        </p:nvSpPr>
        <p:spPr>
          <a:xfrm rot="0">
            <a:off x="295275" y="2290762"/>
            <a:ext cx="11601450" cy="723900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/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4800" b="1" i="0" u="none" strike="noStrike" kern="1200" cap="none" spc="0" baseline="0">
                <a:solidFill>
                  <a:srgbClr val="0F2942"/>
                </a:solidFill>
                <a:latin typeface="Poppins" pitchFamily="0" charset="0"/>
                <a:ea typeface="宋体" pitchFamily="0" charset="0"/>
                <a:cs typeface="Calibri" pitchFamily="0" charset="0"/>
              </a:rPr>
              <a:t>Questions &amp; Answers</a:t>
            </a:r>
            <a:endParaRPr lang="zh-CN" altLang="en-US" sz="4800" b="1" i="0" u="none" strike="noStrike" kern="1200" cap="none" spc="0" baseline="0">
              <a:solidFill>
                <a:srgbClr val="0F2942"/>
              </a:solidFill>
              <a:latin typeface="Poppins" pitchFamily="0" charset="0"/>
              <a:ea typeface="宋体" pitchFamily="0" charset="0"/>
              <a:cs typeface="Calibri" pitchFamily="0" charset="0"/>
            </a:endParaRPr>
          </a:p>
        </p:txBody>
      </p:sp>
      <p:sp>
        <p:nvSpPr>
          <p:cNvPr id="174" name="Rectangles"/>
          <p:cNvSpPr>
            <a:spLocks/>
          </p:cNvSpPr>
          <p:nvPr/>
        </p:nvSpPr>
        <p:spPr>
          <a:xfrm rot="0">
            <a:off x="571500" y="3338512"/>
            <a:ext cx="11048999" cy="342900"/>
          </a:xfrm>
          <a:prstGeom prst="rect"/>
          <a:noFill/>
          <a:ln w="12700" cmpd="sng" cap="flat">
            <a:noFill/>
            <a:prstDash val="solid"/>
            <a:miter/>
          </a:ln>
        </p:spPr>
        <p:txBody>
          <a:bodyPr vert="horz" wrap="square" lIns="0" tIns="0" rIns="0" bIns="0" anchor="t" anchorCtr="0">
            <a:prstTxWarp prst="textNoShape"/>
            <a:spAutoFit/>
          </a:bodyPr>
          <a:lstStyle/>
          <a:p>
            <a:pPr marL="0" indent="0" algn="ctr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800" b="0" i="0" u="none" strike="noStrike" kern="1200" cap="none" spc="0" baseline="0">
                <a:solidFill>
                  <a:srgbClr val="475569"/>
                </a:solidFill>
                <a:latin typeface="Lato" pitchFamily="0" charset="0"/>
                <a:ea typeface="宋体" pitchFamily="0" charset="0"/>
                <a:cs typeface="Calibri" pitchFamily="0" charset="0"/>
              </a:rPr>
              <a:t>Thank you for reviewing our Business Process Modeling Project.</a:t>
            </a:r>
            <a:endParaRPr lang="zh-CN" altLang="en-US" sz="1800" b="0" i="0" u="none" strike="noStrike" kern="1200" cap="none" spc="0" baseline="0">
              <a:solidFill>
                <a:srgbClr val="475569"/>
              </a:solidFill>
              <a:latin typeface="Lato" pitchFamily="0" charset="0"/>
              <a:ea typeface="宋体" pitchFamily="0" charset="0"/>
              <a:cs typeface="Calibri" pitchFamily="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62633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Them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 Theme">
      <a:fillStyleLst>
        <a:solidFill>
          <a:schemeClr val="phClr"/>
        </a:solidFill>
        <a:gradFill/>
        <a:gradFill/>
      </a:fillStyleLst>
      <a:lnStyleLst>
        <a:ln/>
        <a:ln/>
        <a:ln/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/>
        <a:gradFill/>
      </a:bgFillStyleLst>
    </a:fmtScheme>
  </a:themeElements>
</a:theme>
</file>

<file path=docProps/app.xml><?xml version="1.0" encoding="utf-8"?>
<Properties xmlns="http://schemas.openxmlformats.org/officeDocument/2006/extended-properties">
  <Template>Normal.eit</Template>
  <TotalTime>36</TotalTime>
  <Application>Honor_Office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description>generated using python-pptx</dc:description>
  <cp:lastModifiedBy>HONOR Docs</cp:lastModifiedBy>
  <cp:revision>1</cp:revision>
  <dcterms:created xsi:type="dcterms:W3CDTF">2013-01-27T09:14:16Z</dcterms:created>
  <dcterms:modified xsi:type="dcterms:W3CDTF">2026-08-15T00:35:44Z</dcterms:modified>
</cp:coreProperties>
</file>